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36"/>
  </p:notesMasterIdLst>
  <p:sldIdLst>
    <p:sldId id="256" r:id="rId2"/>
    <p:sldId id="278" r:id="rId3"/>
    <p:sldId id="279" r:id="rId4"/>
    <p:sldId id="266" r:id="rId5"/>
    <p:sldId id="272" r:id="rId6"/>
    <p:sldId id="280" r:id="rId7"/>
    <p:sldId id="259" r:id="rId8"/>
    <p:sldId id="260" r:id="rId9"/>
    <p:sldId id="274" r:id="rId10"/>
    <p:sldId id="275" r:id="rId11"/>
    <p:sldId id="276" r:id="rId12"/>
    <p:sldId id="281" r:id="rId13"/>
    <p:sldId id="270" r:id="rId14"/>
    <p:sldId id="258" r:id="rId15"/>
    <p:sldId id="287" r:id="rId16"/>
    <p:sldId id="288" r:id="rId17"/>
    <p:sldId id="257" r:id="rId18"/>
    <p:sldId id="282" r:id="rId19"/>
    <p:sldId id="283" r:id="rId20"/>
    <p:sldId id="284" r:id="rId21"/>
    <p:sldId id="285" r:id="rId22"/>
    <p:sldId id="286" r:id="rId23"/>
    <p:sldId id="273" r:id="rId24"/>
    <p:sldId id="269" r:id="rId25"/>
    <p:sldId id="289" r:id="rId26"/>
    <p:sldId id="262" r:id="rId27"/>
    <p:sldId id="290" r:id="rId28"/>
    <p:sldId id="263" r:id="rId29"/>
    <p:sldId id="291" r:id="rId30"/>
    <p:sldId id="271" r:id="rId31"/>
    <p:sldId id="264" r:id="rId32"/>
    <p:sldId id="265" r:id="rId33"/>
    <p:sldId id="267" r:id="rId34"/>
    <p:sldId id="26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A5EE-6AB6-4687-B10E-B156A6B76C4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58ECF-FC24-4483-AB3A-9AACE882618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5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19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0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95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4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82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3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7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38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6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4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F43B0EF-547B-453B-A659-13ADFB89493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73AF6CC-01F8-4E74-BFFC-D8CCDFE579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40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de-DE" dirty="0"/>
                  <a:t>Resonant Soft X-</a:t>
                </a:r>
                <a:r>
                  <a:rPr lang="de-DE" dirty="0" err="1"/>
                  <a:t>ray</a:t>
                </a:r>
                <a:r>
                  <a:rPr lang="de-DE" dirty="0"/>
                  <a:t> </a:t>
                </a:r>
                <a:r>
                  <a:rPr lang="de-DE" dirty="0" err="1"/>
                  <a:t>Spectroscopy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LiC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l-PL" b="0" i="0" dirty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t="-9036" b="-682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58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44" y="165621"/>
            <a:ext cx="4872644" cy="607463"/>
          </a:xfrm>
        </p:spPr>
        <p:txBody>
          <a:bodyPr>
            <a:noAutofit/>
          </a:bodyPr>
          <a:lstStyle/>
          <a:p>
            <a:r>
              <a:rPr lang="de-DE" sz="2000" u="sng" dirty="0"/>
              <a:t>Fitting </a:t>
            </a:r>
            <a:r>
              <a:rPr lang="de-DE" sz="2000" u="sng" dirty="0" err="1"/>
              <a:t>Spectrum</a:t>
            </a:r>
            <a:r>
              <a:rPr lang="de-DE" sz="2000" u="sng" dirty="0"/>
              <a:t> </a:t>
            </a:r>
            <a:r>
              <a:rPr lang="de-DE" sz="2000" u="sng" dirty="0" err="1"/>
              <a:t>with</a:t>
            </a:r>
            <a:r>
              <a:rPr lang="de-DE" sz="2000" u="sng" dirty="0"/>
              <a:t> </a:t>
            </a:r>
            <a:r>
              <a:rPr lang="de-DE" sz="2000" u="sng" dirty="0" err="1"/>
              <a:t>lorentzian</a:t>
            </a:r>
            <a:r>
              <a:rPr lang="de-DE" sz="2000" u="sng" dirty="0"/>
              <a:t> </a:t>
            </a:r>
            <a:r>
              <a:rPr lang="de-DE" sz="2000" u="sng" dirty="0" err="1"/>
              <a:t>Curve</a:t>
            </a:r>
            <a:endParaRPr lang="de-DE" sz="2000" u="sng" dirty="0"/>
          </a:p>
        </p:txBody>
      </p:sp>
      <p:pic>
        <p:nvPicPr>
          <p:cNvPr id="12" name="Symbol zastępczy zawartości 11" descr="Obraz zawierający mapa&#10;&#10;Opis wygenerowany automatycznie">
            <a:extLst>
              <a:ext uri="{FF2B5EF4-FFF2-40B4-BE49-F238E27FC236}">
                <a16:creationId xmlns:a16="http://schemas.microsoft.com/office/drawing/2014/main" id="{70CD0EDD-E8DB-42C2-AFF9-842240D08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" y="648051"/>
            <a:ext cx="5263341" cy="2607273"/>
          </a:xfr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BC1560D-EF69-41C0-BD30-D5110DAD23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3483032"/>
            <a:ext cx="5671566" cy="3291840"/>
          </a:xfrm>
          <a:prstGeom prst="rect">
            <a:avLst/>
          </a:prstGeom>
        </p:spPr>
      </p:pic>
      <p:pic>
        <p:nvPicPr>
          <p:cNvPr id="18" name="Obraz 17" descr="Obraz zawierający zrzut ekranu&#10;&#10;Opis wygenerowany automatycznie">
            <a:extLst>
              <a:ext uri="{FF2B5EF4-FFF2-40B4-BE49-F238E27FC236}">
                <a16:creationId xmlns:a16="http://schemas.microsoft.com/office/drawing/2014/main" id="{57BDBD07-14D3-43D4-8C1E-99DD21A562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251237"/>
            <a:ext cx="5829506" cy="30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44" y="165621"/>
            <a:ext cx="4872644" cy="607463"/>
          </a:xfrm>
        </p:spPr>
        <p:txBody>
          <a:bodyPr>
            <a:noAutofit/>
          </a:bodyPr>
          <a:lstStyle/>
          <a:p>
            <a:r>
              <a:rPr lang="de-DE" sz="2000" u="sng" dirty="0"/>
              <a:t>Fitting </a:t>
            </a:r>
            <a:r>
              <a:rPr lang="de-DE" sz="2000" u="sng" dirty="0" err="1"/>
              <a:t>Spectrum</a:t>
            </a:r>
            <a:r>
              <a:rPr lang="de-DE" sz="2000" u="sng" dirty="0"/>
              <a:t> </a:t>
            </a:r>
            <a:r>
              <a:rPr lang="de-DE" sz="2000" u="sng" dirty="0" err="1"/>
              <a:t>with</a:t>
            </a:r>
            <a:r>
              <a:rPr lang="de-DE" sz="2000" u="sng" dirty="0"/>
              <a:t> </a:t>
            </a:r>
            <a:r>
              <a:rPr lang="de-DE" sz="2000" u="sng" dirty="0" err="1"/>
              <a:t>lorentzian</a:t>
            </a:r>
            <a:r>
              <a:rPr lang="de-DE" sz="2000" u="sng" dirty="0"/>
              <a:t> </a:t>
            </a:r>
            <a:r>
              <a:rPr lang="de-DE" sz="2000" u="sng" dirty="0" err="1"/>
              <a:t>Curve</a:t>
            </a:r>
            <a:endParaRPr lang="de-DE" sz="2000" u="sng" dirty="0"/>
          </a:p>
        </p:txBody>
      </p:sp>
      <p:pic>
        <p:nvPicPr>
          <p:cNvPr id="12" name="Symbol zastępczy zawartości 11" descr="Obraz zawierający mapa&#10;&#10;Opis wygenerowany automatycznie">
            <a:extLst>
              <a:ext uri="{FF2B5EF4-FFF2-40B4-BE49-F238E27FC236}">
                <a16:creationId xmlns:a16="http://schemas.microsoft.com/office/drawing/2014/main" id="{70CD0EDD-E8DB-42C2-AFF9-842240D08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" y="648051"/>
            <a:ext cx="5263341" cy="2607273"/>
          </a:xfrm>
        </p:spPr>
      </p:pic>
      <p:sp>
        <p:nvSpPr>
          <p:cNvPr id="9" name="Pfeil nach unten 8"/>
          <p:cNvSpPr/>
          <p:nvPr/>
        </p:nvSpPr>
        <p:spPr>
          <a:xfrm>
            <a:off x="1011030" y="3442688"/>
            <a:ext cx="3853646" cy="77308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1813044" y="3442688"/>
                <a:ext cx="22496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/>
                  <a:t>Bragg </a:t>
                </a:r>
                <a:r>
                  <a:rPr lang="de-DE" sz="1600" b="1" dirty="0" err="1"/>
                  <a:t>condition</a:t>
                </a:r>
                <a:endParaRPr lang="pl-PL" sz="16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𝒅𝒔𝒊𝒏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de-DE" sz="1600" b="1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44" y="3442688"/>
                <a:ext cx="2249618" cy="584775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Obraz 15">
            <a:extLst>
              <a:ext uri="{FF2B5EF4-FFF2-40B4-BE49-F238E27FC236}">
                <a16:creationId xmlns:a16="http://schemas.microsoft.com/office/drawing/2014/main" id="{9BC1560D-EF69-41C0-BD30-D5110DAD2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3483032"/>
            <a:ext cx="5671566" cy="3291840"/>
          </a:xfrm>
          <a:prstGeom prst="rect">
            <a:avLst/>
          </a:prstGeom>
        </p:spPr>
      </p:pic>
      <p:pic>
        <p:nvPicPr>
          <p:cNvPr id="18" name="Obraz 17" descr="Obraz zawierający zrzut ekranu&#10;&#10;Opis wygenerowany automatycznie">
            <a:extLst>
              <a:ext uri="{FF2B5EF4-FFF2-40B4-BE49-F238E27FC236}">
                <a16:creationId xmlns:a16="http://schemas.microsoft.com/office/drawing/2014/main" id="{57BDBD07-14D3-43D4-8C1E-99DD21A562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251237"/>
            <a:ext cx="5829506" cy="30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3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44" y="165621"/>
            <a:ext cx="4872644" cy="607463"/>
          </a:xfrm>
        </p:spPr>
        <p:txBody>
          <a:bodyPr>
            <a:noAutofit/>
          </a:bodyPr>
          <a:lstStyle/>
          <a:p>
            <a:r>
              <a:rPr lang="de-DE" sz="2000" u="sng" dirty="0"/>
              <a:t>Fitting </a:t>
            </a:r>
            <a:r>
              <a:rPr lang="de-DE" sz="2000" u="sng" dirty="0" err="1"/>
              <a:t>Spectrum</a:t>
            </a:r>
            <a:r>
              <a:rPr lang="de-DE" sz="2000" u="sng" dirty="0"/>
              <a:t> </a:t>
            </a:r>
            <a:r>
              <a:rPr lang="de-DE" sz="2000" u="sng" dirty="0" err="1"/>
              <a:t>with</a:t>
            </a:r>
            <a:r>
              <a:rPr lang="de-DE" sz="2000" u="sng" dirty="0"/>
              <a:t> </a:t>
            </a:r>
            <a:r>
              <a:rPr lang="de-DE" sz="2000" u="sng" dirty="0" err="1"/>
              <a:t>lorentzian</a:t>
            </a:r>
            <a:r>
              <a:rPr lang="de-DE" sz="2000" u="sng" dirty="0"/>
              <a:t> </a:t>
            </a:r>
            <a:r>
              <a:rPr lang="de-DE" sz="2000" u="sng" dirty="0" err="1"/>
              <a:t>Curve</a:t>
            </a:r>
            <a:endParaRPr lang="de-DE" sz="2000" u="sng" dirty="0"/>
          </a:p>
        </p:txBody>
      </p:sp>
      <p:pic>
        <p:nvPicPr>
          <p:cNvPr id="12" name="Symbol zastępczy zawartości 11" descr="Obraz zawierający mapa&#10;&#10;Opis wygenerowany automatycznie">
            <a:extLst>
              <a:ext uri="{FF2B5EF4-FFF2-40B4-BE49-F238E27FC236}">
                <a16:creationId xmlns:a16="http://schemas.microsoft.com/office/drawing/2014/main" id="{70CD0EDD-E8DB-42C2-AFF9-842240D08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" y="648051"/>
            <a:ext cx="5263341" cy="2607273"/>
          </a:xfrm>
        </p:spPr>
      </p:pic>
      <p:sp>
        <p:nvSpPr>
          <p:cNvPr id="9" name="Pfeil nach unten 8"/>
          <p:cNvSpPr/>
          <p:nvPr/>
        </p:nvSpPr>
        <p:spPr>
          <a:xfrm>
            <a:off x="1011030" y="3442688"/>
            <a:ext cx="3853646" cy="77308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1813044" y="3442688"/>
                <a:ext cx="22496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/>
                  <a:t>Bragg </a:t>
                </a:r>
                <a:r>
                  <a:rPr lang="de-DE" sz="1600" b="1" dirty="0" err="1"/>
                  <a:t>condition</a:t>
                </a:r>
                <a:endParaRPr lang="pl-PL" sz="16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𝒅𝒔𝒊𝒏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de-DE" sz="1600" b="1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44" y="3442688"/>
                <a:ext cx="2249618" cy="584775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Obraz 15">
            <a:extLst>
              <a:ext uri="{FF2B5EF4-FFF2-40B4-BE49-F238E27FC236}">
                <a16:creationId xmlns:a16="http://schemas.microsoft.com/office/drawing/2014/main" id="{9BC1560D-EF69-41C0-BD30-D5110DAD2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3483032"/>
            <a:ext cx="5671566" cy="3291840"/>
          </a:xfrm>
          <a:prstGeom prst="rect">
            <a:avLst/>
          </a:prstGeom>
        </p:spPr>
      </p:pic>
      <p:pic>
        <p:nvPicPr>
          <p:cNvPr id="18" name="Obraz 17" descr="Obraz zawierający zrzut ekranu&#10;&#10;Opis wygenerowany automatycznie">
            <a:extLst>
              <a:ext uri="{FF2B5EF4-FFF2-40B4-BE49-F238E27FC236}">
                <a16:creationId xmlns:a16="http://schemas.microsoft.com/office/drawing/2014/main" id="{57BDBD07-14D3-43D4-8C1E-99DD21A562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251237"/>
            <a:ext cx="5829506" cy="3004087"/>
          </a:xfrm>
          <a:prstGeom prst="rect">
            <a:avLst/>
          </a:prstGeom>
        </p:spPr>
      </p:pic>
      <p:pic>
        <p:nvPicPr>
          <p:cNvPr id="8" name="Obraz 7" descr="Obraz zawierający mapa, zrzut ekranu&#10;&#10;Opis wygenerowany automatycznie">
            <a:extLst>
              <a:ext uri="{FF2B5EF4-FFF2-40B4-BE49-F238E27FC236}">
                <a16:creationId xmlns:a16="http://schemas.microsoft.com/office/drawing/2014/main" id="{D9D4AD5A-84AE-43DB-B45A-88D7808453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" y="4212372"/>
            <a:ext cx="5263341" cy="25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2124D2-D408-40DB-B01A-78A17972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Resonance</a:t>
            </a:r>
            <a:r>
              <a:rPr lang="pl-PL" dirty="0"/>
              <a:t> </a:t>
            </a:r>
            <a:r>
              <a:rPr lang="pl-PL" dirty="0" err="1"/>
              <a:t>Frequencies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Inhaltsplatzhalt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0513508"/>
                  </p:ext>
                </p:extLst>
              </p:nvPr>
            </p:nvGraphicFramePr>
            <p:xfrm>
              <a:off x="1255221" y="2156460"/>
              <a:ext cx="9873155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4631">
                      <a:extLst>
                        <a:ext uri="{9D8B030D-6E8A-4147-A177-3AD203B41FA5}">
                          <a16:colId xmlns:a16="http://schemas.microsoft.com/office/drawing/2014/main" val="2770707616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3627896014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3708470856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56271693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1873924647"/>
                        </a:ext>
                      </a:extLst>
                    </a:gridCol>
                  </a:tblGrid>
                  <a:tr h="34369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err="1"/>
                            <a:t>Polarization</a:t>
                          </a:r>
                          <a:endParaRPr lang="de-DE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L3 </a:t>
                          </a:r>
                          <a:r>
                            <a:rPr lang="de-DE" dirty="0" err="1"/>
                            <a:t>edge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L2 </a:t>
                          </a:r>
                          <a:r>
                            <a:rPr lang="de-DE" dirty="0" err="1"/>
                            <a:t>edge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612742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9613745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LCP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937.9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940.9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961.15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0263897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LV(960)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938.05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941.05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958.15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1998961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RCP(1324)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938.05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941.05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958.15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961.15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043173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937.9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940.9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958.3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961.3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8545981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RCP(2057)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938.15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941.05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958.15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961.15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7109386"/>
                      </a:ext>
                    </a:extLst>
                  </a:tr>
                  <a:tr h="34369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LV(2595)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938.2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941.2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958.2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961.3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307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Inhaltsplatzhalt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0513508"/>
                  </p:ext>
                </p:extLst>
              </p:nvPr>
            </p:nvGraphicFramePr>
            <p:xfrm>
              <a:off x="1255221" y="2156460"/>
              <a:ext cx="9873155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74631">
                      <a:extLst>
                        <a:ext uri="{9D8B030D-6E8A-4147-A177-3AD203B41FA5}">
                          <a16:colId xmlns:a16="http://schemas.microsoft.com/office/drawing/2014/main" val="2770707616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3627896014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3708470856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56271693"/>
                        </a:ext>
                      </a:extLst>
                    </a:gridCol>
                    <a:gridCol w="1974631">
                      <a:extLst>
                        <a:ext uri="{9D8B030D-6E8A-4147-A177-3AD203B41FA5}">
                          <a16:colId xmlns:a16="http://schemas.microsoft.com/office/drawing/2014/main" val="187392464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err="1" smtClean="0"/>
                            <a:t>Polarization</a:t>
                          </a:r>
                          <a:endParaRPr lang="de-DE" dirty="0" smtClean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de-DE" dirty="0" smtClean="0"/>
                            <a:t>L3 </a:t>
                          </a:r>
                          <a:r>
                            <a:rPr lang="de-DE" dirty="0" err="1" smtClean="0"/>
                            <a:t>edge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de-DE" dirty="0" smtClean="0"/>
                            <a:t>L2 </a:t>
                          </a:r>
                          <a:r>
                            <a:rPr lang="de-DE" dirty="0" err="1" smtClean="0"/>
                            <a:t>edge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6127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309" t="-108333" r="-301543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9692" t="-108333" r="-200615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0617" t="-108333" r="-101235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00617" t="-108333" r="-1235" b="-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61374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LCP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937.9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940.9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958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961.15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0263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LV(960)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938.05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941.05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958.15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961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19989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RCP(1324)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938.05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941.05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958.15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961.15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0431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LH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937.9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940.9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958.3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961.3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854598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RCP(2057)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938.15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941.05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958.15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961.15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71093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LV(2595)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938.2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941.2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958.2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961.3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3073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pole tekstowe 2">
            <a:extLst>
              <a:ext uri="{FF2B5EF4-FFF2-40B4-BE49-F238E27FC236}">
                <a16:creationId xmlns:a16="http://schemas.microsoft.com/office/drawing/2014/main" id="{5268F751-9D19-4DC3-BD52-05B47501849E}"/>
              </a:ext>
            </a:extLst>
          </p:cNvPr>
          <p:cNvSpPr txBox="1"/>
          <p:nvPr/>
        </p:nvSpPr>
        <p:spPr>
          <a:xfrm>
            <a:off x="1069848" y="5310231"/>
            <a:ext cx="787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 err="1"/>
              <a:t>Differences</a:t>
            </a:r>
            <a:r>
              <a:rPr lang="pl-PL" dirty="0"/>
              <a:t> </a:t>
            </a:r>
            <a:r>
              <a:rPr lang="pl-PL" dirty="0" err="1"/>
              <a:t>due</a:t>
            </a:r>
            <a:r>
              <a:rPr lang="pl-PL" dirty="0"/>
              <a:t> to not </a:t>
            </a:r>
            <a:r>
              <a:rPr lang="pl-PL" dirty="0" err="1"/>
              <a:t>sufficiently</a:t>
            </a:r>
            <a:r>
              <a:rPr lang="pl-PL" dirty="0"/>
              <a:t> small </a:t>
            </a:r>
            <a:r>
              <a:rPr lang="pl-PL" dirty="0" err="1"/>
              <a:t>enough</a:t>
            </a:r>
            <a:r>
              <a:rPr lang="pl-PL" dirty="0"/>
              <a:t> Energy </a:t>
            </a:r>
            <a:r>
              <a:rPr lang="pl-PL" dirty="0" err="1"/>
              <a:t>steps</a:t>
            </a:r>
            <a:r>
              <a:rPr lang="pl-PL" dirty="0"/>
              <a:t>??</a:t>
            </a:r>
          </a:p>
          <a:p>
            <a:pPr marL="285750" indent="-285750">
              <a:buFontTx/>
              <a:buChar char="-"/>
            </a:pPr>
            <a:r>
              <a:rPr lang="pl-PL" dirty="0" err="1"/>
              <a:t>Difference</a:t>
            </a:r>
            <a:r>
              <a:rPr lang="pl-PL" dirty="0"/>
              <a:t> from </a:t>
            </a:r>
            <a:r>
              <a:rPr lang="pl-PL" dirty="0" err="1"/>
              <a:t>theory</a:t>
            </a:r>
            <a:r>
              <a:rPr lang="pl-PL" dirty="0"/>
              <a:t> – </a:t>
            </a:r>
            <a:r>
              <a:rPr lang="pl-PL" dirty="0" err="1"/>
              <a:t>about</a:t>
            </a:r>
            <a:r>
              <a:rPr lang="pl-PL" dirty="0"/>
              <a:t> 6eV ??</a:t>
            </a:r>
          </a:p>
        </p:txBody>
      </p:sp>
    </p:spTree>
    <p:extLst>
      <p:ext uri="{BB962C8B-B14F-4D97-AF65-F5344CB8AC3E}">
        <p14:creationId xmlns:p14="http://schemas.microsoft.com/office/powerpoint/2010/main" val="221914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4374" y="257060"/>
            <a:ext cx="4490258" cy="208452"/>
          </a:xfrm>
        </p:spPr>
        <p:txBody>
          <a:bodyPr>
            <a:noAutofit/>
          </a:bodyPr>
          <a:lstStyle/>
          <a:p>
            <a:r>
              <a:rPr lang="de-DE" sz="2000" u="sng" dirty="0" err="1"/>
              <a:t>Extracting</a:t>
            </a:r>
            <a:r>
              <a:rPr lang="de-DE" sz="2000" u="sng" dirty="0"/>
              <a:t> </a:t>
            </a:r>
            <a:r>
              <a:rPr lang="de-DE" sz="2000" u="sng" dirty="0" err="1"/>
              <a:t>physical</a:t>
            </a:r>
            <a:r>
              <a:rPr lang="de-DE" sz="2000" u="sng" dirty="0"/>
              <a:t> </a:t>
            </a:r>
            <a:r>
              <a:rPr lang="de-DE" sz="2000" u="sng" dirty="0" err="1"/>
              <a:t>quantities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fit </a:t>
            </a:r>
            <a:r>
              <a:rPr lang="de-DE" sz="2000" u="sng" dirty="0" err="1"/>
              <a:t>data</a:t>
            </a:r>
            <a:endParaRPr lang="de-DE" sz="20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64374" y="819783"/>
                <a:ext cx="2982833" cy="507767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dirty="0"/>
                  <a:t>Lorentzian </a:t>
                </a:r>
                <a:r>
                  <a:rPr lang="de-DE" sz="1200" dirty="0" err="1"/>
                  <a:t>curve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br>
                  <a:rPr lang="de-DE" sz="1200" dirty="0"/>
                </a:b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𝐹𝑊𝐻𝑀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200" dirty="0"/>
                  <a:t> </a:t>
                </a:r>
                <a:endParaRPr lang="pl-PL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dirty="0" err="1"/>
                  <a:t>According</a:t>
                </a:r>
                <a:r>
                  <a:rPr lang="pl-PL" sz="1200" dirty="0"/>
                  <a:t> to [Seve,2]: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h𝑐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de-DE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de-DE" sz="1200" dirty="0" err="1"/>
                  <a:t>With</a:t>
                </a:r>
                <a:r>
                  <a:rPr lang="de-DE" sz="1200" dirty="0"/>
                  <a:t> d </a:t>
                </a:r>
                <a:r>
                  <a:rPr lang="de-DE" sz="1200" dirty="0" err="1"/>
                  <a:t>being</a:t>
                </a:r>
                <a:r>
                  <a:rPr lang="de-DE" sz="1200" dirty="0"/>
                  <a:t>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lattice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constant</a:t>
                </a:r>
                <a:r>
                  <a:rPr lang="de-DE" sz="1200" dirty="0"/>
                  <a:t> in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[001] </a:t>
                </a:r>
                <a:r>
                  <a:rPr lang="de-DE" sz="1200" dirty="0" err="1"/>
                  <a:t>direction</a:t>
                </a:r>
                <a:r>
                  <a:rPr lang="de-DE" sz="1200" dirty="0"/>
                  <a:t>.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de-DE" sz="1200" dirty="0"/>
                  <a:t>FWHM</a:t>
                </a:r>
                <a:r>
                  <a:rPr lang="pl-PL" sz="1200" dirty="0"/>
                  <a:t>~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unc>
                          <m:func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pl-PL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𝜔𝜅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pl-PL" sz="1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i="1" dirty="0" err="1">
                    <a:latin typeface="Cambria Math" panose="02040503050406030204" pitchFamily="18" charset="0"/>
                  </a:rPr>
                  <a:t>Thus</a:t>
                </a:r>
                <a:r>
                  <a:rPr lang="pl-PL" sz="1200" i="1" dirty="0">
                    <a:latin typeface="Cambria Math" panose="02040503050406030204" pitchFamily="18" charset="0"/>
                  </a:rPr>
                  <a:t>:</a:t>
                </a:r>
                <a:endParaRPr lang="pl-PL" sz="1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h𝑐</m:t>
                                  </m:r>
                                </m:num>
                                <m:den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374" y="819783"/>
                <a:ext cx="2982833" cy="50776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03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4374" y="257060"/>
            <a:ext cx="4490258" cy="208452"/>
          </a:xfrm>
        </p:spPr>
        <p:txBody>
          <a:bodyPr>
            <a:noAutofit/>
          </a:bodyPr>
          <a:lstStyle/>
          <a:p>
            <a:r>
              <a:rPr lang="de-DE" sz="2000" u="sng" dirty="0" err="1"/>
              <a:t>Extracting</a:t>
            </a:r>
            <a:r>
              <a:rPr lang="de-DE" sz="2000" u="sng" dirty="0"/>
              <a:t> </a:t>
            </a:r>
            <a:r>
              <a:rPr lang="de-DE" sz="2000" u="sng" dirty="0" err="1"/>
              <a:t>physical</a:t>
            </a:r>
            <a:r>
              <a:rPr lang="de-DE" sz="2000" u="sng" dirty="0"/>
              <a:t> </a:t>
            </a:r>
            <a:r>
              <a:rPr lang="de-DE" sz="2000" u="sng" dirty="0" err="1"/>
              <a:t>quantities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fit </a:t>
            </a:r>
            <a:r>
              <a:rPr lang="de-DE" sz="2000" u="sng" dirty="0" err="1"/>
              <a:t>data</a:t>
            </a:r>
            <a:endParaRPr lang="de-DE" sz="20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64374" y="819783"/>
                <a:ext cx="2982833" cy="507767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dirty="0"/>
                  <a:t>Lorentzian </a:t>
                </a:r>
                <a:r>
                  <a:rPr lang="de-DE" sz="1200" dirty="0" err="1"/>
                  <a:t>curve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br>
                  <a:rPr lang="de-DE" sz="1200" dirty="0"/>
                </a:b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𝐹𝑊𝐻𝑀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200" dirty="0"/>
                  <a:t> </a:t>
                </a:r>
                <a:endParaRPr lang="pl-PL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dirty="0" err="1"/>
                  <a:t>According</a:t>
                </a:r>
                <a:r>
                  <a:rPr lang="pl-PL" sz="1200" dirty="0"/>
                  <a:t> to [Seve,2]: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h𝑐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de-DE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de-DE" sz="1200" dirty="0" err="1"/>
                  <a:t>With</a:t>
                </a:r>
                <a:r>
                  <a:rPr lang="de-DE" sz="1200" dirty="0"/>
                  <a:t> d </a:t>
                </a:r>
                <a:r>
                  <a:rPr lang="de-DE" sz="1200" dirty="0" err="1"/>
                  <a:t>being</a:t>
                </a:r>
                <a:r>
                  <a:rPr lang="de-DE" sz="1200" dirty="0"/>
                  <a:t>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lattice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constant</a:t>
                </a:r>
                <a:r>
                  <a:rPr lang="de-DE" sz="1200" dirty="0"/>
                  <a:t> in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[001] </a:t>
                </a:r>
                <a:r>
                  <a:rPr lang="de-DE" sz="1200" dirty="0" err="1"/>
                  <a:t>direction</a:t>
                </a:r>
                <a:r>
                  <a:rPr lang="de-DE" sz="1200" dirty="0"/>
                  <a:t>.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de-DE" sz="1200" dirty="0"/>
                  <a:t>FWHM</a:t>
                </a:r>
                <a:r>
                  <a:rPr lang="pl-PL" sz="1200" dirty="0"/>
                  <a:t>~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unc>
                          <m:func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pl-PL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𝜔𝜅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pl-PL" sz="1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i="1" dirty="0" err="1">
                    <a:latin typeface="Cambria Math" panose="02040503050406030204" pitchFamily="18" charset="0"/>
                  </a:rPr>
                  <a:t>Thus</a:t>
                </a:r>
                <a:r>
                  <a:rPr lang="pl-PL" sz="1200" i="1" dirty="0">
                    <a:latin typeface="Cambria Math" panose="02040503050406030204" pitchFamily="18" charset="0"/>
                  </a:rPr>
                  <a:t>:</a:t>
                </a:r>
                <a:endParaRPr lang="pl-PL" sz="1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h𝑐</m:t>
                                  </m:r>
                                </m:num>
                                <m:den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374" y="819783"/>
                <a:ext cx="2982833" cy="50776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5" y="0"/>
            <a:ext cx="6996545" cy="34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4374" y="257060"/>
            <a:ext cx="4490258" cy="208452"/>
          </a:xfrm>
        </p:spPr>
        <p:txBody>
          <a:bodyPr>
            <a:noAutofit/>
          </a:bodyPr>
          <a:lstStyle/>
          <a:p>
            <a:r>
              <a:rPr lang="de-DE" sz="2000" u="sng" dirty="0" err="1"/>
              <a:t>Extracting</a:t>
            </a:r>
            <a:r>
              <a:rPr lang="de-DE" sz="2000" u="sng" dirty="0"/>
              <a:t> </a:t>
            </a:r>
            <a:r>
              <a:rPr lang="de-DE" sz="2000" u="sng" dirty="0" err="1"/>
              <a:t>physical</a:t>
            </a:r>
            <a:r>
              <a:rPr lang="de-DE" sz="2000" u="sng" dirty="0"/>
              <a:t> </a:t>
            </a:r>
            <a:r>
              <a:rPr lang="de-DE" sz="2000" u="sng" dirty="0" err="1"/>
              <a:t>quantities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fit </a:t>
            </a:r>
            <a:r>
              <a:rPr lang="de-DE" sz="2000" u="sng" dirty="0" err="1"/>
              <a:t>data</a:t>
            </a:r>
            <a:endParaRPr lang="de-DE" sz="20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64374" y="819783"/>
                <a:ext cx="2982833" cy="507767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dirty="0"/>
                  <a:t>Lorentzian </a:t>
                </a:r>
                <a:r>
                  <a:rPr lang="de-DE" sz="1200" dirty="0" err="1"/>
                  <a:t>curve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br>
                  <a:rPr lang="de-DE" sz="1200" dirty="0"/>
                </a:b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𝐹𝑊𝐻𝑀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ra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200" dirty="0"/>
                  <a:t> </a:t>
                </a:r>
                <a:endParaRPr lang="pl-PL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dirty="0" err="1"/>
                  <a:t>According</a:t>
                </a:r>
                <a:r>
                  <a:rPr lang="pl-PL" sz="1200" dirty="0"/>
                  <a:t> to [Seve,2]: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h𝑐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de-DE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de-DE" sz="1200" dirty="0" err="1"/>
                  <a:t>With</a:t>
                </a:r>
                <a:r>
                  <a:rPr lang="de-DE" sz="1200" dirty="0"/>
                  <a:t> d </a:t>
                </a:r>
                <a:r>
                  <a:rPr lang="de-DE" sz="1200" dirty="0" err="1"/>
                  <a:t>being</a:t>
                </a:r>
                <a:r>
                  <a:rPr lang="de-DE" sz="1200" dirty="0"/>
                  <a:t>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lattice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constant</a:t>
                </a:r>
                <a:r>
                  <a:rPr lang="de-DE" sz="1200" dirty="0"/>
                  <a:t> in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[001] </a:t>
                </a:r>
                <a:r>
                  <a:rPr lang="de-DE" sz="1200" dirty="0" err="1"/>
                  <a:t>direction</a:t>
                </a:r>
                <a:r>
                  <a:rPr lang="de-DE" sz="1200" dirty="0"/>
                  <a:t>.</a:t>
                </a: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de-DE" sz="1200" dirty="0"/>
                  <a:t>FWHM</a:t>
                </a:r>
                <a:r>
                  <a:rPr lang="pl-PL" sz="1200" dirty="0"/>
                  <a:t>~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unc>
                          <m:func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pl-PL" sz="1200" dirty="0"/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𝜔𝜅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pl-PL" sz="1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pl-PL" sz="1200" i="1" dirty="0" err="1">
                    <a:latin typeface="Cambria Math" panose="02040503050406030204" pitchFamily="18" charset="0"/>
                  </a:rPr>
                  <a:t>Thus</a:t>
                </a:r>
                <a:r>
                  <a:rPr lang="pl-PL" sz="1200" i="1" dirty="0">
                    <a:latin typeface="Cambria Math" panose="02040503050406030204" pitchFamily="18" charset="0"/>
                  </a:rPr>
                  <a:t>:</a:t>
                </a:r>
                <a:endParaRPr lang="pl-PL" sz="1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h𝑐</m:t>
                                  </m:r>
                                </m:num>
                                <m:den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ra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374" y="819783"/>
                <a:ext cx="2982833" cy="50776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5" y="0"/>
            <a:ext cx="6996545" cy="34082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5" y="3408218"/>
            <a:ext cx="6996545" cy="34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8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3" y="109033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 err="1"/>
              <a:t>Unrealistic</a:t>
            </a:r>
            <a:r>
              <a:rPr lang="de-DE" sz="3200" u="sng" dirty="0"/>
              <a:t> </a:t>
            </a:r>
            <a:r>
              <a:rPr lang="de-DE" sz="3200" u="sng" dirty="0" err="1"/>
              <a:t>oscilations</a:t>
            </a:r>
            <a:endParaRPr lang="de-DE" sz="3200" u="sng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434596"/>
            <a:ext cx="4271125" cy="20187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41" y="3889987"/>
            <a:ext cx="3188258" cy="22831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3" y="3591098"/>
            <a:ext cx="4342588" cy="3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3" y="109033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 err="1"/>
              <a:t>Unrealistic</a:t>
            </a:r>
            <a:r>
              <a:rPr lang="de-DE" sz="3200" u="sng" dirty="0"/>
              <a:t> </a:t>
            </a:r>
            <a:r>
              <a:rPr lang="de-DE" sz="3200" u="sng" dirty="0" err="1"/>
              <a:t>oscilations</a:t>
            </a:r>
            <a:endParaRPr lang="de-DE" sz="3200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1248" y="1167181"/>
            <a:ext cx="5374178" cy="426728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AutoNum type="arabicPeriod"/>
            </a:pPr>
            <a:r>
              <a:rPr lang="de-DE" sz="2900" dirty="0"/>
              <a:t>Fitting </a:t>
            </a:r>
            <a:r>
              <a:rPr lang="de-DE" sz="2900" dirty="0" err="1"/>
              <a:t>gold</a:t>
            </a:r>
            <a:r>
              <a:rPr lang="de-DE" sz="2900" dirty="0"/>
              <a:t> 4f </a:t>
            </a:r>
            <a:r>
              <a:rPr lang="de-DE" sz="2900" dirty="0" err="1"/>
              <a:t>edge</a:t>
            </a:r>
            <a:r>
              <a:rPr lang="de-DE" sz="2900" dirty="0"/>
              <a:t> </a:t>
            </a:r>
            <a:r>
              <a:rPr lang="de-DE" sz="2900" dirty="0" err="1"/>
              <a:t>for</a:t>
            </a:r>
            <a:r>
              <a:rPr lang="de-DE" sz="2900" dirty="0"/>
              <a:t> </a:t>
            </a:r>
            <a:r>
              <a:rPr lang="de-DE" sz="2900" dirty="0" err="1"/>
              <a:t>obtaining</a:t>
            </a:r>
            <a:r>
              <a:rPr lang="de-DE" sz="2900" dirty="0"/>
              <a:t> </a:t>
            </a:r>
            <a:r>
              <a:rPr lang="de-DE" sz="2900" dirty="0" err="1"/>
              <a:t>reference</a:t>
            </a:r>
            <a:r>
              <a:rPr lang="de-DE" sz="2900" dirty="0"/>
              <a:t> </a:t>
            </a:r>
            <a:r>
              <a:rPr lang="de-DE" sz="2900" dirty="0" err="1"/>
              <a:t>oscilations</a:t>
            </a:r>
            <a:endParaRPr lang="de-DE" sz="2900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1434596"/>
            <a:ext cx="4271125" cy="20187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41" y="3889987"/>
            <a:ext cx="3188258" cy="22831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3" y="3591098"/>
            <a:ext cx="4342588" cy="3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2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3" y="109033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 err="1"/>
              <a:t>Unrealistic</a:t>
            </a:r>
            <a:r>
              <a:rPr lang="de-DE" sz="3200" u="sng" dirty="0"/>
              <a:t> </a:t>
            </a:r>
            <a:r>
              <a:rPr lang="de-DE" sz="3200" u="sng" dirty="0" err="1"/>
              <a:t>oscilations</a:t>
            </a:r>
            <a:endParaRPr lang="de-DE" sz="32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211248" y="1167180"/>
                <a:ext cx="5374178" cy="1248849"/>
              </a:xfrm>
            </p:spPr>
            <p:txBody>
              <a:bodyPr>
                <a:normAutofit fontScale="47500" lnSpcReduction="20000"/>
              </a:bodyPr>
              <a:lstStyle/>
              <a:p>
                <a:pPr marL="514350" indent="-514350">
                  <a:buAutoNum type="arabicPeriod"/>
                </a:pPr>
                <a:r>
                  <a:rPr lang="de-DE" sz="2900" dirty="0"/>
                  <a:t>Fitting </a:t>
                </a:r>
                <a:r>
                  <a:rPr lang="de-DE" sz="2900" dirty="0" err="1"/>
                  <a:t>gold</a:t>
                </a:r>
                <a:r>
                  <a:rPr lang="de-DE" sz="2900" dirty="0"/>
                  <a:t> 4f </a:t>
                </a:r>
                <a:r>
                  <a:rPr lang="de-DE" sz="2900" dirty="0" err="1"/>
                  <a:t>edge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for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obtaining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oscilations</a:t>
                </a:r>
                <a:endParaRPr lang="de-DE" sz="2900" dirty="0"/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Transforming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data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from</a:t>
                </a:r>
                <a:r>
                  <a:rPr lang="de-DE" sz="2900" dirty="0"/>
                  <a:t> fit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relative </a:t>
                </a:r>
                <a:r>
                  <a:rPr lang="de-DE" sz="2900" dirty="0" err="1"/>
                  <a:t>scattering</a:t>
                </a:r>
                <a:r>
                  <a:rPr lang="de-DE" sz="2900" dirty="0"/>
                  <a:t> angle </a:t>
                </a:r>
                <a:r>
                  <a:rPr lang="de-DE" sz="2900" dirty="0" err="1"/>
                  <a:t>as</a:t>
                </a:r>
                <a:r>
                  <a:rPr lang="de-DE" sz="2900" dirty="0"/>
                  <a:t>:</a:t>
                </a:r>
                <a:br>
                  <a:rPr lang="de-DE" sz="2900" dirty="0"/>
                </a:br>
                <a:br>
                  <a:rPr lang="de-DE" sz="29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den>
                    </m:f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de-DE" sz="29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sSub>
                              <m:sSub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9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290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248" y="1167180"/>
                <a:ext cx="5374178" cy="1248849"/>
              </a:xfrm>
              <a:blipFill>
                <a:blip r:embed="rId2"/>
                <a:stretch>
                  <a:fillRect l="-114" t="-536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3" y="1434596"/>
            <a:ext cx="4271125" cy="20187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341" y="3889987"/>
            <a:ext cx="3188258" cy="22831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3" y="3591098"/>
            <a:ext cx="4342588" cy="3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2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ytuł 1">
                <a:extLst>
                  <a:ext uri="{FF2B5EF4-FFF2-40B4-BE49-F238E27FC236}">
                    <a16:creationId xmlns:a16="http://schemas.microsoft.com/office/drawing/2014/main" id="{B6919418-9F72-4BAB-A896-F6E0FA537E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1616" y="132294"/>
                <a:ext cx="5764384" cy="166295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dirty="0">
                          <a:latin typeface="Cambria Math" panose="02040503050406030204" pitchFamily="18" charset="0"/>
                        </a:rPr>
                        <m:t>LiC</m:t>
                      </m:r>
                      <m:sSub>
                        <m:sSub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dirty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2" name="Tytuł 1">
                <a:extLst>
                  <a:ext uri="{FF2B5EF4-FFF2-40B4-BE49-F238E27FC236}">
                    <a16:creationId xmlns:a16="http://schemas.microsoft.com/office/drawing/2014/main" id="{B6919418-9F72-4BAB-A896-F6E0FA537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1616" y="132294"/>
                <a:ext cx="5764384" cy="1662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E17AB223-A54B-4A16-A2E7-8DDD54DF2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67" y="484632"/>
            <a:ext cx="6569927" cy="516635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E64BFE0-1826-4253-A29C-224FC75D8539}"/>
              </a:ext>
            </a:extLst>
          </p:cNvPr>
          <p:cNvSpPr txBox="1"/>
          <p:nvPr/>
        </p:nvSpPr>
        <p:spPr>
          <a:xfrm>
            <a:off x="163749" y="1795244"/>
            <a:ext cx="4609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Trilayers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rocksalt</a:t>
            </a:r>
            <a:r>
              <a:rPr lang="de-DE" dirty="0"/>
              <a:t> </a:t>
            </a:r>
            <a:r>
              <a:rPr lang="de-DE" dirty="0" err="1"/>
              <a:t>Cu</a:t>
            </a:r>
            <a:r>
              <a:rPr lang="de-DE" dirty="0"/>
              <a:t>(II)O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sandwiched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planes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</a:t>
            </a:r>
            <a:r>
              <a:rPr lang="de-DE" dirty="0"/>
              <a:t>(I)</a:t>
            </a:r>
            <a:endParaRPr lang="pl-PL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The Lithium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substitutes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</a:t>
            </a:r>
            <a:r>
              <a:rPr lang="de-DE" dirty="0"/>
              <a:t>(II) </a:t>
            </a:r>
            <a:r>
              <a:rPr lang="de-DE" dirty="0" err="1"/>
              <a:t>ions</a:t>
            </a:r>
            <a:endParaRPr lang="pl-PL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Lattice</a:t>
            </a:r>
            <a:r>
              <a:rPr lang="de-DE" dirty="0"/>
              <a:t>: tetragonal </a:t>
            </a:r>
            <a:r>
              <a:rPr lang="de-DE" dirty="0" err="1"/>
              <a:t>crystal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(P4/mmm, a = 2.81 A ̊, c = 8.90 A ̊)</a:t>
            </a:r>
          </a:p>
        </p:txBody>
      </p:sp>
    </p:spTree>
    <p:extLst>
      <p:ext uri="{BB962C8B-B14F-4D97-AF65-F5344CB8AC3E}">
        <p14:creationId xmlns:p14="http://schemas.microsoft.com/office/powerpoint/2010/main" val="34825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3" y="109033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 err="1"/>
              <a:t>Unrealistic</a:t>
            </a:r>
            <a:r>
              <a:rPr lang="de-DE" sz="3200" u="sng" dirty="0"/>
              <a:t> </a:t>
            </a:r>
            <a:r>
              <a:rPr lang="de-DE" sz="3200" u="sng" dirty="0" err="1"/>
              <a:t>oscilations</a:t>
            </a:r>
            <a:endParaRPr lang="de-DE" sz="32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211248" y="1167181"/>
                <a:ext cx="5374178" cy="1643132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indent="-514350">
                  <a:buAutoNum type="arabicPeriod"/>
                </a:pPr>
                <a:r>
                  <a:rPr lang="de-DE" sz="1800" dirty="0"/>
                  <a:t>Fitting </a:t>
                </a:r>
                <a:r>
                  <a:rPr lang="de-DE" sz="1800" dirty="0" err="1"/>
                  <a:t>gold</a:t>
                </a:r>
                <a:r>
                  <a:rPr lang="de-DE" sz="1800" dirty="0"/>
                  <a:t> 4f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obtaining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reference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oscilations</a:t>
                </a:r>
                <a:endParaRPr lang="de-DE" sz="1800" dirty="0"/>
              </a:p>
              <a:p>
                <a:pPr marL="514350" indent="-514350">
                  <a:buAutoNum type="arabicPeriod"/>
                </a:pPr>
                <a:r>
                  <a:rPr lang="de-DE" sz="1800" dirty="0" err="1"/>
                  <a:t>Transforming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from</a:t>
                </a:r>
                <a:r>
                  <a:rPr lang="de-DE" sz="1800" dirty="0"/>
                  <a:t> fit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relative </a:t>
                </a:r>
                <a:r>
                  <a:rPr lang="de-DE" sz="1800" dirty="0" err="1"/>
                  <a:t>scattering</a:t>
                </a:r>
                <a:r>
                  <a:rPr lang="de-DE" sz="1800" dirty="0"/>
                  <a:t> angle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:</a:t>
                </a:r>
                <a:br>
                  <a:rPr lang="de-DE" sz="1800" dirty="0"/>
                </a:br>
                <a:br>
                  <a:rPr lang="de-DE" sz="18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den>
                    </m:f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de-DE" sz="1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800" dirty="0"/>
              </a:p>
              <a:p>
                <a:pPr marL="514350" indent="-514350">
                  <a:buAutoNum type="arabicPeriod"/>
                </a:pPr>
                <a:r>
                  <a:rPr lang="de-DE" sz="1800" dirty="0" err="1"/>
                  <a:t>Smoothing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data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peak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position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reference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chi-square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test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obtain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best</a:t>
                </a:r>
                <a:r>
                  <a:rPr lang="de-DE" sz="1800" dirty="0"/>
                  <a:t> fit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248" y="1167181"/>
                <a:ext cx="5374178" cy="1643132"/>
              </a:xfrm>
              <a:blipFill>
                <a:blip r:embed="rId2"/>
                <a:stretch>
                  <a:fillRect l="-114" t="-407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3" y="1434596"/>
            <a:ext cx="4271125" cy="20187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341" y="3889987"/>
            <a:ext cx="3188258" cy="22831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3" y="3591098"/>
            <a:ext cx="4342588" cy="3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3" y="109033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 err="1"/>
              <a:t>Unrealistic</a:t>
            </a:r>
            <a:r>
              <a:rPr lang="de-DE" sz="3200" u="sng" dirty="0"/>
              <a:t> </a:t>
            </a:r>
            <a:r>
              <a:rPr lang="de-DE" sz="3200" u="sng" dirty="0" err="1"/>
              <a:t>oscilations</a:t>
            </a:r>
            <a:endParaRPr lang="de-DE" sz="32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211248" y="1167180"/>
                <a:ext cx="5374178" cy="2126077"/>
              </a:xfrm>
            </p:spPr>
            <p:txBody>
              <a:bodyPr>
                <a:normAutofit fontScale="47500" lnSpcReduction="20000"/>
              </a:bodyPr>
              <a:lstStyle/>
              <a:p>
                <a:pPr marL="514350" indent="-514350">
                  <a:buAutoNum type="arabicPeriod"/>
                </a:pPr>
                <a:r>
                  <a:rPr lang="de-DE" sz="2900" dirty="0"/>
                  <a:t>Fitting </a:t>
                </a:r>
                <a:r>
                  <a:rPr lang="de-DE" sz="2900" dirty="0" err="1"/>
                  <a:t>gold</a:t>
                </a:r>
                <a:r>
                  <a:rPr lang="de-DE" sz="2900" dirty="0"/>
                  <a:t> 4f </a:t>
                </a:r>
                <a:r>
                  <a:rPr lang="de-DE" sz="2900" dirty="0" err="1"/>
                  <a:t>edge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for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obtaining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oscilations</a:t>
                </a:r>
                <a:endParaRPr lang="de-DE" sz="2900" dirty="0"/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Transforming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data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from</a:t>
                </a:r>
                <a:r>
                  <a:rPr lang="de-DE" sz="2900" dirty="0"/>
                  <a:t> fit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relative </a:t>
                </a:r>
                <a:r>
                  <a:rPr lang="de-DE" sz="2900" dirty="0" err="1"/>
                  <a:t>scattering</a:t>
                </a:r>
                <a:r>
                  <a:rPr lang="de-DE" sz="2900" dirty="0"/>
                  <a:t> angle </a:t>
                </a:r>
                <a:r>
                  <a:rPr lang="de-DE" sz="2900" dirty="0" err="1"/>
                  <a:t>as</a:t>
                </a:r>
                <a:r>
                  <a:rPr lang="de-DE" sz="2900" dirty="0"/>
                  <a:t>:</a:t>
                </a:r>
                <a:br>
                  <a:rPr lang="de-DE" sz="2900" dirty="0"/>
                </a:br>
                <a:br>
                  <a:rPr lang="de-DE" sz="29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den>
                    </m:f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de-DE" sz="29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sSub>
                              <m:sSub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9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2900" dirty="0"/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Smoothing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data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of</a:t>
                </a:r>
                <a:r>
                  <a:rPr lang="de-DE" sz="2900" dirty="0"/>
                  <a:t> </a:t>
                </a:r>
                <a:r>
                  <a:rPr lang="de-DE" sz="2900" dirty="0" err="1"/>
                  <a:t>peak</a:t>
                </a:r>
                <a:r>
                  <a:rPr lang="de-DE" sz="2900" dirty="0"/>
                  <a:t> </a:t>
                </a:r>
                <a:r>
                  <a:rPr lang="de-DE" sz="2900" dirty="0" err="1"/>
                  <a:t>position</a:t>
                </a:r>
                <a:r>
                  <a:rPr lang="de-DE" sz="2900" dirty="0"/>
                  <a:t> </a:t>
                </a:r>
                <a:r>
                  <a:rPr lang="de-DE" sz="2900" dirty="0" err="1"/>
                  <a:t>as</a:t>
                </a:r>
                <a:r>
                  <a:rPr lang="de-DE" sz="2900" dirty="0"/>
                  <a:t> a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for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the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chi-square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test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obtain</a:t>
                </a:r>
                <a:r>
                  <a:rPr lang="de-DE" sz="2900" dirty="0"/>
                  <a:t> </a:t>
                </a:r>
                <a:r>
                  <a:rPr lang="de-DE" sz="2900" dirty="0" err="1"/>
                  <a:t>best</a:t>
                </a:r>
                <a:r>
                  <a:rPr lang="de-DE" sz="2900" dirty="0"/>
                  <a:t> fit</a:t>
                </a:r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Using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the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test</a:t>
                </a:r>
                <a:r>
                  <a:rPr lang="de-DE" sz="2900" dirty="0"/>
                  <a:t> </a:t>
                </a:r>
                <a:r>
                  <a:rPr lang="de-DE" sz="2900" dirty="0" err="1"/>
                  <a:t>substracting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oscilations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</a:t>
                </a:r>
                <a:r>
                  <a:rPr lang="de-DE" sz="2900" dirty="0" err="1"/>
                  <a:t>minimize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behaviour</a:t>
                </a:r>
                <a:endParaRPr lang="de-DE" sz="29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248" y="1167180"/>
                <a:ext cx="5374178" cy="2126077"/>
              </a:xfrm>
              <a:blipFill>
                <a:blip r:embed="rId2"/>
                <a:stretch>
                  <a:fillRect l="-114" t="-31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3" y="1434596"/>
            <a:ext cx="4271125" cy="20187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341" y="3889987"/>
            <a:ext cx="3188258" cy="2283170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7630598" y="4666859"/>
            <a:ext cx="1039582" cy="50365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3" y="3591098"/>
            <a:ext cx="4342588" cy="306739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30598" y="4754573"/>
            <a:ext cx="103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err="1"/>
              <a:t>unwiggling</a:t>
            </a:r>
            <a:endParaRPr lang="de-DE" sz="1200" b="1" i="1" dirty="0"/>
          </a:p>
        </p:txBody>
      </p:sp>
    </p:spTree>
    <p:extLst>
      <p:ext uri="{BB962C8B-B14F-4D97-AF65-F5344CB8AC3E}">
        <p14:creationId xmlns:p14="http://schemas.microsoft.com/office/powerpoint/2010/main" val="44541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3" y="109033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 err="1"/>
              <a:t>Unrealistic</a:t>
            </a:r>
            <a:r>
              <a:rPr lang="de-DE" sz="3200" u="sng" dirty="0"/>
              <a:t> </a:t>
            </a:r>
            <a:r>
              <a:rPr lang="de-DE" sz="3200" u="sng" dirty="0" err="1"/>
              <a:t>oscilations</a:t>
            </a:r>
            <a:endParaRPr lang="de-DE" sz="32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211248" y="1167180"/>
                <a:ext cx="5374178" cy="2126077"/>
              </a:xfrm>
            </p:spPr>
            <p:txBody>
              <a:bodyPr>
                <a:normAutofit fontScale="47500" lnSpcReduction="20000"/>
              </a:bodyPr>
              <a:lstStyle/>
              <a:p>
                <a:pPr marL="514350" indent="-514350">
                  <a:buAutoNum type="arabicPeriod"/>
                </a:pPr>
                <a:r>
                  <a:rPr lang="de-DE" sz="2900" dirty="0"/>
                  <a:t>Fitting </a:t>
                </a:r>
                <a:r>
                  <a:rPr lang="de-DE" sz="2900" dirty="0" err="1"/>
                  <a:t>gold</a:t>
                </a:r>
                <a:r>
                  <a:rPr lang="de-DE" sz="2900" dirty="0"/>
                  <a:t> 4f </a:t>
                </a:r>
                <a:r>
                  <a:rPr lang="de-DE" sz="2900" dirty="0" err="1"/>
                  <a:t>edge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for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obtaining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oscilations</a:t>
                </a:r>
                <a:endParaRPr lang="de-DE" sz="2900" dirty="0"/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Transforming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data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from</a:t>
                </a:r>
                <a:r>
                  <a:rPr lang="de-DE" sz="2900" dirty="0"/>
                  <a:t> fit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relative </a:t>
                </a:r>
                <a:r>
                  <a:rPr lang="de-DE" sz="2900" dirty="0" err="1"/>
                  <a:t>scattering</a:t>
                </a:r>
                <a:r>
                  <a:rPr lang="de-DE" sz="2900" dirty="0"/>
                  <a:t> angle </a:t>
                </a:r>
                <a:r>
                  <a:rPr lang="de-DE" sz="2900" dirty="0" err="1"/>
                  <a:t>as</a:t>
                </a:r>
                <a:r>
                  <a:rPr lang="de-DE" sz="2900" dirty="0"/>
                  <a:t>:</a:t>
                </a:r>
                <a:br>
                  <a:rPr lang="de-DE" sz="2900" dirty="0"/>
                </a:br>
                <a:br>
                  <a:rPr lang="de-DE" sz="29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2900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den>
                    </m:f>
                    <m:f>
                      <m:fPr>
                        <m:ctrlPr>
                          <a:rPr lang="de-DE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de-DE" sz="29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sSub>
                              <m:sSub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sz="2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9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29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sz="2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2900" dirty="0"/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Smoothing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data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of</a:t>
                </a:r>
                <a:r>
                  <a:rPr lang="de-DE" sz="2900" dirty="0"/>
                  <a:t> </a:t>
                </a:r>
                <a:r>
                  <a:rPr lang="de-DE" sz="2900" dirty="0" err="1"/>
                  <a:t>peak</a:t>
                </a:r>
                <a:r>
                  <a:rPr lang="de-DE" sz="2900" dirty="0"/>
                  <a:t> </a:t>
                </a:r>
                <a:r>
                  <a:rPr lang="de-DE" sz="2900" dirty="0" err="1"/>
                  <a:t>position</a:t>
                </a:r>
                <a:r>
                  <a:rPr lang="de-DE" sz="2900" dirty="0"/>
                  <a:t> </a:t>
                </a:r>
                <a:r>
                  <a:rPr lang="de-DE" sz="2900" dirty="0" err="1"/>
                  <a:t>as</a:t>
                </a:r>
                <a:r>
                  <a:rPr lang="de-DE" sz="2900" dirty="0"/>
                  <a:t> a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for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the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chi-square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test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obtain</a:t>
                </a:r>
                <a:r>
                  <a:rPr lang="de-DE" sz="2900" dirty="0"/>
                  <a:t> </a:t>
                </a:r>
                <a:r>
                  <a:rPr lang="de-DE" sz="2900" dirty="0" err="1"/>
                  <a:t>best</a:t>
                </a:r>
                <a:r>
                  <a:rPr lang="de-DE" sz="2900" dirty="0"/>
                  <a:t> fit</a:t>
                </a:r>
              </a:p>
              <a:p>
                <a:pPr marL="514350" indent="-514350">
                  <a:buAutoNum type="arabicPeriod"/>
                </a:pPr>
                <a:r>
                  <a:rPr lang="de-DE" sz="2900" dirty="0" err="1"/>
                  <a:t>Using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the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test</a:t>
                </a:r>
                <a:r>
                  <a:rPr lang="de-DE" sz="2900" dirty="0"/>
                  <a:t> </a:t>
                </a:r>
                <a:r>
                  <a:rPr lang="de-DE" sz="2900" dirty="0" err="1"/>
                  <a:t>substracting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reference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oscilations</a:t>
                </a:r>
                <a:r>
                  <a:rPr lang="de-DE" sz="2900" dirty="0"/>
                  <a:t> </a:t>
                </a:r>
                <a:r>
                  <a:rPr lang="de-DE" sz="2900" dirty="0" err="1"/>
                  <a:t>to</a:t>
                </a:r>
                <a:r>
                  <a:rPr lang="de-DE" sz="2900" dirty="0"/>
                  <a:t> </a:t>
                </a:r>
                <a:r>
                  <a:rPr lang="de-DE" sz="2900" dirty="0" err="1"/>
                  <a:t>minimize</a:t>
                </a:r>
                <a:r>
                  <a:rPr lang="de-DE" sz="2900" dirty="0"/>
                  <a:t> </a:t>
                </a:r>
                <a:r>
                  <a:rPr lang="de-DE" sz="2900" dirty="0" err="1"/>
                  <a:t>oscilating</a:t>
                </a:r>
                <a:r>
                  <a:rPr lang="de-DE" sz="2900" dirty="0"/>
                  <a:t> </a:t>
                </a:r>
                <a:r>
                  <a:rPr lang="de-DE" sz="2900" dirty="0" err="1"/>
                  <a:t>behaviour</a:t>
                </a:r>
                <a:endParaRPr lang="de-DE" sz="29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248" y="1167180"/>
                <a:ext cx="5374178" cy="2126077"/>
              </a:xfrm>
              <a:blipFill>
                <a:blip r:embed="rId2"/>
                <a:stretch>
                  <a:fillRect l="-114" t="-31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3" y="1434596"/>
            <a:ext cx="4271125" cy="20187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341" y="3889987"/>
            <a:ext cx="3188258" cy="22831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180" y="3889987"/>
            <a:ext cx="3174972" cy="2283170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7630598" y="4666859"/>
            <a:ext cx="1039582" cy="50365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3" y="3591098"/>
            <a:ext cx="4342588" cy="306739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630597" y="4754573"/>
            <a:ext cx="103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 err="1"/>
              <a:t>unwiggling</a:t>
            </a:r>
            <a:endParaRPr lang="de-DE" sz="1200" b="1" i="1" dirty="0"/>
          </a:p>
        </p:txBody>
      </p:sp>
    </p:spTree>
    <p:extLst>
      <p:ext uri="{BB962C8B-B14F-4D97-AF65-F5344CB8AC3E}">
        <p14:creationId xmlns:p14="http://schemas.microsoft.com/office/powerpoint/2010/main" val="429109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C5FE78-2F3D-4AFF-80E5-D626161C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Diel</a:t>
            </a:r>
            <a:r>
              <a:rPr lang="de-DE" dirty="0"/>
              <a:t>e</a:t>
            </a:r>
            <a:r>
              <a:rPr lang="pl-PL" dirty="0"/>
              <a:t>ctric Tensor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06E140-D338-4272-B488-54E14D42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372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3900055" cy="607464"/>
          </a:xfrm>
        </p:spPr>
        <p:txBody>
          <a:bodyPr>
            <a:normAutofit fontScale="90000"/>
          </a:bodyPr>
          <a:lstStyle/>
          <a:p>
            <a:r>
              <a:rPr lang="de-DE" sz="2800" b="1" i="1" u="sng" dirty="0"/>
              <a:t>Kramers </a:t>
            </a:r>
            <a:r>
              <a:rPr lang="de-DE" sz="2800" b="1" i="1" u="sng" dirty="0" err="1"/>
              <a:t>Kronig</a:t>
            </a:r>
            <a:r>
              <a:rPr lang="de-DE" sz="2800" b="1" i="1" u="sng" dirty="0"/>
              <a:t>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32476" y="1534094"/>
                <a:ext cx="4248579" cy="327389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l-P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476" y="1534094"/>
                <a:ext cx="4248579" cy="3273890"/>
              </a:xfrm>
              <a:blipFill>
                <a:blip r:embed="rId2"/>
                <a:stretch>
                  <a:fillRect t="-22346" b="-3054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mapa, tekst&#10;&#10;Opis wygenerowany automatycznie">
            <a:extLst>
              <a:ext uri="{FF2B5EF4-FFF2-40B4-BE49-F238E27FC236}">
                <a16:creationId xmlns:a16="http://schemas.microsoft.com/office/drawing/2014/main" id="{643914EB-88B7-4DC1-9889-EB2CD21DC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26" y="165620"/>
            <a:ext cx="5693766" cy="3005419"/>
          </a:xfrm>
          <a:prstGeom prst="rect">
            <a:avLst/>
          </a:prstGeom>
        </p:spPr>
      </p:pic>
      <p:pic>
        <p:nvPicPr>
          <p:cNvPr id="9" name="Obraz 8" descr="Obraz zawierający zrzut ekranu, mapa&#10;&#10;Opis wygenerowany automatycznie">
            <a:extLst>
              <a:ext uri="{FF2B5EF4-FFF2-40B4-BE49-F238E27FC236}">
                <a16:creationId xmlns:a16="http://schemas.microsoft.com/office/drawing/2014/main" id="{5203DEBD-5AEF-4150-821A-653DEA5C2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28" y="3553325"/>
            <a:ext cx="5693764" cy="3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3900055" cy="607464"/>
          </a:xfrm>
        </p:spPr>
        <p:txBody>
          <a:bodyPr>
            <a:normAutofit fontScale="90000"/>
          </a:bodyPr>
          <a:lstStyle/>
          <a:p>
            <a:r>
              <a:rPr lang="de-DE" sz="2800" b="1" i="1" u="sng" dirty="0"/>
              <a:t>Kramers </a:t>
            </a:r>
            <a:r>
              <a:rPr lang="de-DE" sz="2800" b="1" i="1" u="sng" dirty="0" err="1"/>
              <a:t>Kronig</a:t>
            </a:r>
            <a:r>
              <a:rPr lang="de-DE" sz="2800" b="1" i="1" u="sng" dirty="0"/>
              <a:t>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32476" y="1534094"/>
                <a:ext cx="4248579" cy="327389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l-P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𝑑𝐸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476" y="1534094"/>
                <a:ext cx="4248579" cy="3273890"/>
              </a:xfrm>
              <a:blipFill>
                <a:blip r:embed="rId2"/>
                <a:stretch>
                  <a:fillRect t="-22346" b="-3054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mapa, tekst&#10;&#10;Opis wygenerowany automatycznie">
            <a:extLst>
              <a:ext uri="{FF2B5EF4-FFF2-40B4-BE49-F238E27FC236}">
                <a16:creationId xmlns:a16="http://schemas.microsoft.com/office/drawing/2014/main" id="{643914EB-88B7-4DC1-9889-EB2CD21DC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26" y="165620"/>
            <a:ext cx="5693766" cy="3005419"/>
          </a:xfrm>
          <a:prstGeom prst="rect">
            <a:avLst/>
          </a:prstGeom>
        </p:spPr>
      </p:pic>
      <p:pic>
        <p:nvPicPr>
          <p:cNvPr id="9" name="Obraz 8" descr="Obraz zawierający zrzut ekranu, mapa&#10;&#10;Opis wygenerowany automatycznie">
            <a:extLst>
              <a:ext uri="{FF2B5EF4-FFF2-40B4-BE49-F238E27FC236}">
                <a16:creationId xmlns:a16="http://schemas.microsoft.com/office/drawing/2014/main" id="{5203DEBD-5AEF-4150-821A-653DEA5C2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28" y="3553325"/>
            <a:ext cx="5693764" cy="3005418"/>
          </a:xfrm>
          <a:prstGeom prst="rect">
            <a:avLst/>
          </a:prstGeom>
        </p:spPr>
      </p:pic>
      <p:pic>
        <p:nvPicPr>
          <p:cNvPr id="5" name="Obraz 4" descr="Obraz zawierający przyroda&#10;&#10;Opis wygenerowany automatycznie">
            <a:extLst>
              <a:ext uri="{FF2B5EF4-FFF2-40B4-BE49-F238E27FC236}">
                <a16:creationId xmlns:a16="http://schemas.microsoft.com/office/drawing/2014/main" id="{11C44840-F0DB-4009-8929-3BE94C437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491">
            <a:off x="1703105" y="795638"/>
            <a:ext cx="8221708" cy="5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9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3900055" cy="607464"/>
          </a:xfrm>
        </p:spPr>
        <p:txBody>
          <a:bodyPr>
            <a:normAutofit fontScale="90000"/>
          </a:bodyPr>
          <a:lstStyle/>
          <a:p>
            <a:r>
              <a:rPr lang="de-DE" sz="2800" b="1" i="1" u="sng" dirty="0"/>
              <a:t>Kramers </a:t>
            </a:r>
            <a:r>
              <a:rPr lang="de-DE" sz="2800" b="1" i="1" u="sng" dirty="0" err="1"/>
              <a:t>Kronig</a:t>
            </a:r>
            <a:r>
              <a:rPr lang="de-DE" sz="2800" b="1" i="1" u="sng" dirty="0"/>
              <a:t>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795" y="901623"/>
            <a:ext cx="2687077" cy="607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dirty="0"/>
              <a:t>	</a:t>
            </a:r>
            <a:r>
              <a:rPr lang="pl-PL" sz="1600" dirty="0"/>
              <a:t>SOLUTION?</a:t>
            </a:r>
            <a:endParaRPr lang="de-DE" sz="1600" b="1" dirty="0"/>
          </a:p>
          <a:p>
            <a:pPr marL="0" indent="0">
              <a:buNone/>
            </a:pPr>
            <a:r>
              <a:rPr lang="de-DE" sz="1800" b="1" dirty="0"/>
              <a:t>		</a:t>
            </a:r>
          </a:p>
        </p:txBody>
      </p:sp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265D36C6-86BD-43FF-A64B-DAD4B8340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89" y="165621"/>
            <a:ext cx="5768956" cy="3118698"/>
          </a:xfrm>
          <a:prstGeom prst="rect">
            <a:avLst/>
          </a:prstGeom>
        </p:spPr>
      </p:pic>
      <p:pic>
        <p:nvPicPr>
          <p:cNvPr id="12" name="Obraz 11" descr="Obraz zawierający mapa, tekst&#10;&#10;Opis wygenerowany automatycznie">
            <a:extLst>
              <a:ext uri="{FF2B5EF4-FFF2-40B4-BE49-F238E27FC236}">
                <a16:creationId xmlns:a16="http://schemas.microsoft.com/office/drawing/2014/main" id="{3F6A062F-98C1-432E-A8D1-E78B34FB9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89" y="3501342"/>
            <a:ext cx="5768956" cy="3118697"/>
          </a:xfrm>
          <a:prstGeom prst="rect">
            <a:avLst/>
          </a:prstGeom>
        </p:spPr>
      </p:pic>
      <p:pic>
        <p:nvPicPr>
          <p:cNvPr id="14" name="Obraz 13" descr="Obraz zawierający mapa, tekst&#10;&#10;Opis wygenerowany automatycznie">
            <a:extLst>
              <a:ext uri="{FF2B5EF4-FFF2-40B4-BE49-F238E27FC236}">
                <a16:creationId xmlns:a16="http://schemas.microsoft.com/office/drawing/2014/main" id="{7DCEB54E-4AE2-4F81-ACE4-7E607E7C4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1869651"/>
            <a:ext cx="4962921" cy="31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1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3900055" cy="607464"/>
          </a:xfrm>
        </p:spPr>
        <p:txBody>
          <a:bodyPr>
            <a:normAutofit fontScale="90000"/>
          </a:bodyPr>
          <a:lstStyle/>
          <a:p>
            <a:r>
              <a:rPr lang="de-DE" sz="2800" b="1" i="1" u="sng" dirty="0"/>
              <a:t>Kramers </a:t>
            </a:r>
            <a:r>
              <a:rPr lang="de-DE" sz="2800" b="1" i="1" u="sng" dirty="0" err="1"/>
              <a:t>Kronig</a:t>
            </a:r>
            <a:r>
              <a:rPr lang="de-DE" sz="2800" b="1" i="1" u="sng" dirty="0"/>
              <a:t>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1795" y="901623"/>
            <a:ext cx="2687077" cy="607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dirty="0"/>
              <a:t>	</a:t>
            </a:r>
            <a:r>
              <a:rPr lang="pl-PL" sz="1600" dirty="0"/>
              <a:t>SOLUTION?</a:t>
            </a:r>
            <a:endParaRPr lang="de-DE" sz="1600" b="1" dirty="0"/>
          </a:p>
          <a:p>
            <a:pPr marL="0" indent="0">
              <a:buNone/>
            </a:pPr>
            <a:r>
              <a:rPr lang="de-DE" sz="1800" b="1" dirty="0"/>
              <a:t>		</a:t>
            </a:r>
          </a:p>
        </p:txBody>
      </p:sp>
      <p:pic>
        <p:nvPicPr>
          <p:cNvPr id="8" name="Obraz 7" descr="Obraz zawierający mapa, tekst&#10;&#10;Opis wygenerowany automatycznie">
            <a:extLst>
              <a:ext uri="{FF2B5EF4-FFF2-40B4-BE49-F238E27FC236}">
                <a16:creationId xmlns:a16="http://schemas.microsoft.com/office/drawing/2014/main" id="{265D36C6-86BD-43FF-A64B-DAD4B8340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89" y="165621"/>
            <a:ext cx="5768956" cy="3118698"/>
          </a:xfrm>
          <a:prstGeom prst="rect">
            <a:avLst/>
          </a:prstGeom>
        </p:spPr>
      </p:pic>
      <p:pic>
        <p:nvPicPr>
          <p:cNvPr id="12" name="Obraz 11" descr="Obraz zawierający mapa, tekst&#10;&#10;Opis wygenerowany automatycznie">
            <a:extLst>
              <a:ext uri="{FF2B5EF4-FFF2-40B4-BE49-F238E27FC236}">
                <a16:creationId xmlns:a16="http://schemas.microsoft.com/office/drawing/2014/main" id="{3F6A062F-98C1-432E-A8D1-E78B34FB9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89" y="3501342"/>
            <a:ext cx="5768956" cy="3118697"/>
          </a:xfrm>
          <a:prstGeom prst="rect">
            <a:avLst/>
          </a:prstGeom>
        </p:spPr>
      </p:pic>
      <p:pic>
        <p:nvPicPr>
          <p:cNvPr id="14" name="Obraz 13" descr="Obraz zawierający mapa, tekst&#10;&#10;Opis wygenerowany automatycznie">
            <a:extLst>
              <a:ext uri="{FF2B5EF4-FFF2-40B4-BE49-F238E27FC236}">
                <a16:creationId xmlns:a16="http://schemas.microsoft.com/office/drawing/2014/main" id="{7DCEB54E-4AE2-4F81-ACE4-7E607E7C4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1869651"/>
            <a:ext cx="4962921" cy="311869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61C5BAF-B147-4489-919B-DB7767EF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8" y="901623"/>
            <a:ext cx="4654102" cy="465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4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3900055" cy="607464"/>
          </a:xfrm>
        </p:spPr>
        <p:txBody>
          <a:bodyPr>
            <a:normAutofit fontScale="90000"/>
          </a:bodyPr>
          <a:lstStyle/>
          <a:p>
            <a:r>
              <a:rPr lang="de-DE" sz="2800" b="1" i="1" u="sng" dirty="0"/>
              <a:t>Kramers </a:t>
            </a:r>
            <a:r>
              <a:rPr lang="de-DE" sz="2800" b="1" i="1" u="sng" dirty="0" err="1"/>
              <a:t>Kronig</a:t>
            </a:r>
            <a:r>
              <a:rPr lang="de-DE" sz="2800" b="1" i="1" u="sng" dirty="0"/>
              <a:t> Analysis </a:t>
            </a:r>
            <a:r>
              <a:rPr lang="de-DE" sz="2800" b="1" i="1" u="sng" dirty="0" err="1"/>
              <a:t>for</a:t>
            </a:r>
            <a:r>
              <a:rPr lang="de-DE" sz="2800" b="1" i="1" u="sng" dirty="0"/>
              <a:t> </a:t>
            </a:r>
            <a:r>
              <a:rPr lang="de-DE" sz="2800" b="1" i="1" u="sng" dirty="0" err="1"/>
              <a:t>Imaginary</a:t>
            </a:r>
            <a:r>
              <a:rPr lang="de-DE" sz="2800" b="1" i="1" u="sng" dirty="0"/>
              <a:t> </a:t>
            </a:r>
            <a:r>
              <a:rPr lang="de-DE" sz="2800" b="1" i="1" u="sng" dirty="0" err="1"/>
              <a:t>part</a:t>
            </a:r>
            <a:endParaRPr lang="de-DE" sz="2800" b="1" i="1" u="sng" dirty="0"/>
          </a:p>
        </p:txBody>
      </p:sp>
      <p:pic>
        <p:nvPicPr>
          <p:cNvPr id="5" name="Obraz 4" descr="Obraz zawierający tekst, zrzut ekranu, mapa&#10;&#10;Opis wygenerowany automatycznie">
            <a:extLst>
              <a:ext uri="{FF2B5EF4-FFF2-40B4-BE49-F238E27FC236}">
                <a16:creationId xmlns:a16="http://schemas.microsoft.com/office/drawing/2014/main" id="{B6A20603-8CB9-478E-B070-A020AC0F5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620"/>
            <a:ext cx="5050481" cy="3105006"/>
          </a:xfrm>
          <a:prstGeom prst="rect">
            <a:avLst/>
          </a:prstGeom>
        </p:spPr>
      </p:pic>
      <p:pic>
        <p:nvPicPr>
          <p:cNvPr id="7" name="Obraz 6" descr="Obraz zawierający mapa, tekst&#10;&#10;Opis wygenerowany automatycznie">
            <a:extLst>
              <a:ext uri="{FF2B5EF4-FFF2-40B4-BE49-F238E27FC236}">
                <a16:creationId xmlns:a16="http://schemas.microsoft.com/office/drawing/2014/main" id="{09505F9F-E51B-49EB-B1AC-AA76BE50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050481" cy="3105007"/>
          </a:xfrm>
          <a:prstGeom prst="rect">
            <a:avLst/>
          </a:prstGeom>
        </p:spPr>
      </p:pic>
      <p:pic>
        <p:nvPicPr>
          <p:cNvPr id="9" name="Obraz 8" descr="Obraz zawierający mapa, tekst&#10;&#10;Opis wygenerowany automatycznie">
            <a:extLst>
              <a:ext uri="{FF2B5EF4-FFF2-40B4-BE49-F238E27FC236}">
                <a16:creationId xmlns:a16="http://schemas.microsoft.com/office/drawing/2014/main" id="{C6481EC8-0704-4663-B427-9269E9FF7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5" y="1876496"/>
            <a:ext cx="5050481" cy="31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1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3900055" cy="607464"/>
          </a:xfrm>
        </p:spPr>
        <p:txBody>
          <a:bodyPr>
            <a:normAutofit fontScale="90000"/>
          </a:bodyPr>
          <a:lstStyle/>
          <a:p>
            <a:r>
              <a:rPr lang="de-DE" sz="2800" b="1" i="1" u="sng" dirty="0"/>
              <a:t>Kramers </a:t>
            </a:r>
            <a:r>
              <a:rPr lang="de-DE" sz="2800" b="1" i="1" u="sng" dirty="0" err="1"/>
              <a:t>Kronig</a:t>
            </a:r>
            <a:r>
              <a:rPr lang="de-DE" sz="2800" b="1" i="1" u="sng" dirty="0"/>
              <a:t> Analysis </a:t>
            </a:r>
            <a:r>
              <a:rPr lang="de-DE" sz="2800" b="1" i="1" u="sng" dirty="0" err="1"/>
              <a:t>for</a:t>
            </a:r>
            <a:r>
              <a:rPr lang="de-DE" sz="2800" b="1" i="1" u="sng" dirty="0"/>
              <a:t> </a:t>
            </a:r>
            <a:r>
              <a:rPr lang="de-DE" sz="2800" b="1" i="1" u="sng" dirty="0" err="1"/>
              <a:t>Imaginary</a:t>
            </a:r>
            <a:r>
              <a:rPr lang="de-DE" sz="2800" b="1" i="1" u="sng" dirty="0"/>
              <a:t> </a:t>
            </a:r>
            <a:r>
              <a:rPr lang="de-DE" sz="2800" b="1" i="1" u="sng" dirty="0" err="1"/>
              <a:t>part</a:t>
            </a:r>
            <a:endParaRPr lang="de-DE" sz="2800" b="1" i="1" u="sng" dirty="0"/>
          </a:p>
        </p:txBody>
      </p:sp>
      <p:pic>
        <p:nvPicPr>
          <p:cNvPr id="5" name="Obraz 4" descr="Obraz zawierający tekst, zrzut ekranu, mapa&#10;&#10;Opis wygenerowany automatycznie">
            <a:extLst>
              <a:ext uri="{FF2B5EF4-FFF2-40B4-BE49-F238E27FC236}">
                <a16:creationId xmlns:a16="http://schemas.microsoft.com/office/drawing/2014/main" id="{B6A20603-8CB9-478E-B070-A020AC0F5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620"/>
            <a:ext cx="5050481" cy="3105006"/>
          </a:xfrm>
          <a:prstGeom prst="rect">
            <a:avLst/>
          </a:prstGeom>
        </p:spPr>
      </p:pic>
      <p:pic>
        <p:nvPicPr>
          <p:cNvPr id="7" name="Obraz 6" descr="Obraz zawierający mapa, tekst&#10;&#10;Opis wygenerowany automatycznie">
            <a:extLst>
              <a:ext uri="{FF2B5EF4-FFF2-40B4-BE49-F238E27FC236}">
                <a16:creationId xmlns:a16="http://schemas.microsoft.com/office/drawing/2014/main" id="{09505F9F-E51B-49EB-B1AC-AA76BE50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050481" cy="3105007"/>
          </a:xfrm>
          <a:prstGeom prst="rect">
            <a:avLst/>
          </a:prstGeom>
        </p:spPr>
      </p:pic>
      <p:pic>
        <p:nvPicPr>
          <p:cNvPr id="9" name="Obraz 8" descr="Obraz zawierający mapa, tekst&#10;&#10;Opis wygenerowany automatycznie">
            <a:extLst>
              <a:ext uri="{FF2B5EF4-FFF2-40B4-BE49-F238E27FC236}">
                <a16:creationId xmlns:a16="http://schemas.microsoft.com/office/drawing/2014/main" id="{C6481EC8-0704-4663-B427-9269E9FF79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5" y="1876496"/>
            <a:ext cx="5050481" cy="310500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1759D55-BCD9-4736-801A-BD13E122B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72" y="2034074"/>
            <a:ext cx="3965510" cy="3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A657A3-4747-479B-A824-E8749105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38" y="0"/>
            <a:ext cx="1774020" cy="1510018"/>
          </a:xfrm>
        </p:spPr>
        <p:txBody>
          <a:bodyPr/>
          <a:lstStyle/>
          <a:p>
            <a:r>
              <a:rPr lang="pl-PL" dirty="0"/>
              <a:t>RIXS</a:t>
            </a:r>
          </a:p>
        </p:txBody>
      </p:sp>
      <p:pic>
        <p:nvPicPr>
          <p:cNvPr id="5" name="Symbol zastępczy zawartości 4" descr="Obraz zawierający tekst, mapa&#10;&#10;Opis wygenerowany automatycznie">
            <a:extLst>
              <a:ext uri="{FF2B5EF4-FFF2-40B4-BE49-F238E27FC236}">
                <a16:creationId xmlns:a16="http://schemas.microsoft.com/office/drawing/2014/main" id="{5C461CD0-A878-411D-B68D-7E82D4F70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31" y="862211"/>
            <a:ext cx="7613843" cy="5133577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1D92713B-672D-4396-8B59-9EEFD394247E}"/>
              </a:ext>
            </a:extLst>
          </p:cNvPr>
          <p:cNvSpPr txBox="1"/>
          <p:nvPr/>
        </p:nvSpPr>
        <p:spPr>
          <a:xfrm>
            <a:off x="171974" y="2828834"/>
            <a:ext cx="368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Strong</a:t>
            </a:r>
            <a:r>
              <a:rPr lang="pl-PL" dirty="0"/>
              <a:t> </a:t>
            </a:r>
            <a:r>
              <a:rPr lang="pl-PL" dirty="0" err="1"/>
              <a:t>core</a:t>
            </a:r>
            <a:r>
              <a:rPr lang="pl-PL" dirty="0"/>
              <a:t> hole – </a:t>
            </a:r>
            <a:r>
              <a:rPr lang="pl-PL" dirty="0" err="1"/>
              <a:t>electron</a:t>
            </a:r>
            <a:r>
              <a:rPr lang="pl-PL" dirty="0"/>
              <a:t> </a:t>
            </a:r>
            <a:r>
              <a:rPr lang="pl-PL" dirty="0" err="1"/>
              <a:t>coulomb</a:t>
            </a:r>
            <a:r>
              <a:rPr lang="pl-PL" dirty="0"/>
              <a:t> </a:t>
            </a:r>
            <a:r>
              <a:rPr lang="pl-PL" dirty="0" err="1"/>
              <a:t>interaction</a:t>
            </a:r>
            <a:r>
              <a:rPr lang="pl-PL" dirty="0"/>
              <a:t>, </a:t>
            </a:r>
            <a:r>
              <a:rPr lang="pl-PL" dirty="0" err="1"/>
              <a:t>causes</a:t>
            </a:r>
            <a:r>
              <a:rPr lang="pl-PL" dirty="0"/>
              <a:t> </a:t>
            </a:r>
            <a:r>
              <a:rPr lang="pl-PL" dirty="0" err="1"/>
              <a:t>exciton</a:t>
            </a:r>
            <a:r>
              <a:rPr lang="pl-PL" dirty="0"/>
              <a:t> </a:t>
            </a:r>
            <a:r>
              <a:rPr lang="pl-PL" dirty="0" err="1"/>
              <a:t>generation</a:t>
            </a:r>
            <a:r>
              <a:rPr lang="pl-PL" dirty="0"/>
              <a:t> (</a:t>
            </a:r>
            <a:r>
              <a:rPr lang="pl-PL" dirty="0" err="1"/>
              <a:t>dd</a:t>
            </a:r>
            <a:r>
              <a:rPr lang="pl-PL" dirty="0"/>
              <a:t> </a:t>
            </a:r>
            <a:r>
              <a:rPr lang="pl-PL" dirty="0" err="1"/>
              <a:t>exciation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3551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2982C-F3C9-4E0C-A7FE-E57FFB92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43" y="306487"/>
            <a:ext cx="3839940" cy="658248"/>
          </a:xfrm>
        </p:spPr>
        <p:txBody>
          <a:bodyPr>
            <a:normAutofit/>
          </a:bodyPr>
          <a:lstStyle/>
          <a:p>
            <a:r>
              <a:rPr lang="pl-PL" sz="3200">
                <a:solidFill>
                  <a:schemeClr val="tx1"/>
                </a:solidFill>
              </a:rPr>
              <a:t>Total Electron Yield</a:t>
            </a:r>
            <a:endParaRPr lang="pl-PL" sz="3200" dirty="0">
              <a:solidFill>
                <a:schemeClr val="tx1"/>
              </a:solidFill>
            </a:endParaRP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0B02B06B-348D-452A-B8B7-0DC233C0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39" y="1516009"/>
            <a:ext cx="6185511" cy="4071057"/>
          </a:xfrm>
        </p:spPr>
      </p:pic>
      <p:pic>
        <p:nvPicPr>
          <p:cNvPr id="8" name="Symbol zastępczy zawartości 4">
            <a:extLst>
              <a:ext uri="{FF2B5EF4-FFF2-40B4-BE49-F238E27FC236}">
                <a16:creationId xmlns:a16="http://schemas.microsoft.com/office/drawing/2014/main" id="{0060F100-3B05-416F-8646-FF06527F5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0" y="1516010"/>
            <a:ext cx="5304876" cy="40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04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6309" y="165620"/>
            <a:ext cx="6319058" cy="607464"/>
          </a:xfrm>
        </p:spPr>
        <p:txBody>
          <a:bodyPr>
            <a:normAutofit/>
          </a:bodyPr>
          <a:lstStyle/>
          <a:p>
            <a:r>
              <a:rPr lang="de-DE" sz="2400" b="1" i="1" u="sng" dirty="0" err="1"/>
              <a:t>Circular</a:t>
            </a:r>
            <a:r>
              <a:rPr lang="de-DE" sz="2400" b="1" i="1" u="sng" dirty="0"/>
              <a:t> </a:t>
            </a:r>
            <a:r>
              <a:rPr lang="de-DE" sz="2400" b="1" i="1" u="sng" dirty="0" err="1"/>
              <a:t>Magnetic</a:t>
            </a:r>
            <a:r>
              <a:rPr lang="de-DE" sz="2400" b="1" i="1" u="sng" dirty="0"/>
              <a:t> X-</a:t>
            </a:r>
            <a:r>
              <a:rPr lang="de-DE" sz="2400" b="1" i="1" u="sng" dirty="0" err="1"/>
              <a:t>ray</a:t>
            </a:r>
            <a:r>
              <a:rPr lang="de-DE" sz="2400" b="1" i="1" u="sng" dirty="0"/>
              <a:t> </a:t>
            </a:r>
            <a:r>
              <a:rPr lang="de-DE" sz="2400" b="1" i="1" u="sng" dirty="0" err="1"/>
              <a:t>Dichroism</a:t>
            </a:r>
            <a:r>
              <a:rPr lang="de-DE" sz="2400" b="1" i="1" u="sng" dirty="0"/>
              <a:t> (CMXD)</a:t>
            </a:r>
          </a:p>
        </p:txBody>
      </p:sp>
      <p:pic>
        <p:nvPicPr>
          <p:cNvPr id="7" name="Obraz 6" descr="Obraz zawierający mapa&#10;&#10;Opis wygenerowany automatycznie">
            <a:extLst>
              <a:ext uri="{FF2B5EF4-FFF2-40B4-BE49-F238E27FC236}">
                <a16:creationId xmlns:a16="http://schemas.microsoft.com/office/drawing/2014/main" id="{7A50AD9F-4EBD-45D3-955F-82B323AF9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" y="847608"/>
            <a:ext cx="5752540" cy="2581392"/>
          </a:xfrm>
          <a:prstGeom prst="rect">
            <a:avLst/>
          </a:prstGeom>
        </p:spPr>
      </p:pic>
      <p:pic>
        <p:nvPicPr>
          <p:cNvPr id="14" name="Obraz 13" descr="Obraz zawierający mapa, zrzut ekranu&#10;&#10;Opis wygenerowany automatycznie">
            <a:extLst>
              <a:ext uri="{FF2B5EF4-FFF2-40B4-BE49-F238E27FC236}">
                <a16:creationId xmlns:a16="http://schemas.microsoft.com/office/drawing/2014/main" id="{516C0B25-ADBB-4342-826C-65FFAE0E9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3722060"/>
            <a:ext cx="5752538" cy="2581393"/>
          </a:xfrm>
          <a:prstGeom prst="rect">
            <a:avLst/>
          </a:prstGeom>
        </p:spPr>
      </p:pic>
      <p:pic>
        <p:nvPicPr>
          <p:cNvPr id="16" name="Obraz 15" descr="Obraz zawierający zrzut ekranu&#10;&#10;Opis wygenerowany automatycznie">
            <a:extLst>
              <a:ext uri="{FF2B5EF4-FFF2-40B4-BE49-F238E27FC236}">
                <a16:creationId xmlns:a16="http://schemas.microsoft.com/office/drawing/2014/main" id="{86901D12-FC74-4B9F-8E5C-5B8135EE0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1" y="847607"/>
            <a:ext cx="5752540" cy="2581391"/>
          </a:xfrm>
          <a:prstGeom prst="rect">
            <a:avLst/>
          </a:prstGeom>
        </p:spPr>
      </p:pic>
      <p:pic>
        <p:nvPicPr>
          <p:cNvPr id="18" name="Obraz 17" descr="Obraz zawierający mapa&#10;&#10;Opis wygenerowany automatycznie">
            <a:extLst>
              <a:ext uri="{FF2B5EF4-FFF2-40B4-BE49-F238E27FC236}">
                <a16:creationId xmlns:a16="http://schemas.microsoft.com/office/drawing/2014/main" id="{DB958FF8-9183-4CF6-A621-7124685E8D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1" y="3722060"/>
            <a:ext cx="5594438" cy="258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78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992" y="140682"/>
            <a:ext cx="3592484" cy="665653"/>
          </a:xfrm>
        </p:spPr>
        <p:txBody>
          <a:bodyPr>
            <a:normAutofit fontScale="90000"/>
          </a:bodyPr>
          <a:lstStyle/>
          <a:p>
            <a:r>
              <a:rPr lang="de-DE" sz="3200" b="1" u="sng" dirty="0"/>
              <a:t>Optical </a:t>
            </a:r>
            <a:r>
              <a:rPr lang="de-DE" sz="3200" b="1" u="sng" dirty="0" err="1"/>
              <a:t>Conductivity</a:t>
            </a:r>
            <a:endParaRPr lang="de-DE" sz="3200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776012" y="1971960"/>
                <a:ext cx="6639975" cy="29140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⃡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l-PL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𝑇𝐸𝑌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⃡"/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6012" y="1971960"/>
                <a:ext cx="6639975" cy="2914079"/>
              </a:xfrm>
              <a:blipFill>
                <a:blip r:embed="rId2"/>
                <a:stretch>
                  <a:fillRect t="-104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24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992" y="140682"/>
            <a:ext cx="3592484" cy="665653"/>
          </a:xfrm>
        </p:spPr>
        <p:txBody>
          <a:bodyPr>
            <a:normAutofit fontScale="90000"/>
          </a:bodyPr>
          <a:lstStyle/>
          <a:p>
            <a:r>
              <a:rPr lang="de-DE" sz="3200" b="1" u="sng" dirty="0"/>
              <a:t>Optical </a:t>
            </a:r>
            <a:r>
              <a:rPr lang="de-DE" sz="3200" b="1" u="sng" dirty="0" err="1"/>
              <a:t>Conductivity</a:t>
            </a:r>
            <a:endParaRPr lang="de-DE" sz="3200" b="1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4498" y="9029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	</a:t>
            </a:r>
            <a:r>
              <a:rPr lang="en-US" dirty="0"/>
              <a:t>	</a:t>
            </a:r>
            <a:endParaRPr lang="de-DE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7DA44CA-1249-4F65-B1B0-5E7C019AF3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02" y="140682"/>
            <a:ext cx="9255600" cy="658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37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[1] </a:t>
            </a:r>
            <a:r>
              <a:rPr lang="de-DE" sz="1600" i="1" dirty="0"/>
              <a:t>X-</a:t>
            </a:r>
            <a:r>
              <a:rPr lang="de-DE" sz="1600" i="1" dirty="0" err="1"/>
              <a:t>ray</a:t>
            </a:r>
            <a:r>
              <a:rPr lang="de-DE" sz="1600" i="1" dirty="0"/>
              <a:t> </a:t>
            </a:r>
            <a:r>
              <a:rPr lang="de-DE" sz="1600" i="1" dirty="0" err="1"/>
              <a:t>Circular</a:t>
            </a:r>
            <a:r>
              <a:rPr lang="de-DE" sz="1600" i="1" dirty="0"/>
              <a:t> </a:t>
            </a:r>
            <a:r>
              <a:rPr lang="de-DE" sz="1600" i="1" dirty="0" err="1"/>
              <a:t>Dichroism</a:t>
            </a:r>
            <a:r>
              <a:rPr lang="de-DE" sz="1600" i="1" dirty="0"/>
              <a:t> </a:t>
            </a:r>
            <a:r>
              <a:rPr lang="de-DE" sz="1600" i="1" dirty="0" err="1"/>
              <a:t>as</a:t>
            </a:r>
            <a:r>
              <a:rPr lang="de-DE" sz="1600" i="1" dirty="0"/>
              <a:t> a Probe </a:t>
            </a:r>
            <a:r>
              <a:rPr lang="de-DE" sz="1600" i="1" dirty="0" err="1"/>
              <a:t>of</a:t>
            </a:r>
            <a:r>
              <a:rPr lang="de-DE" sz="1600" i="1" dirty="0"/>
              <a:t> Orbital </a:t>
            </a:r>
            <a:r>
              <a:rPr lang="de-DE" sz="1600" i="1" dirty="0" err="1"/>
              <a:t>Magnetization</a:t>
            </a:r>
            <a:r>
              <a:rPr lang="de-DE" sz="1600" i="1" dirty="0"/>
              <a:t>, </a:t>
            </a:r>
            <a:r>
              <a:rPr lang="de-DE" sz="1600" dirty="0"/>
              <a:t>B-T. </a:t>
            </a:r>
            <a:r>
              <a:rPr lang="de-DE" sz="1600" dirty="0" err="1"/>
              <a:t>Thole</a:t>
            </a:r>
            <a:r>
              <a:rPr lang="de-DE" sz="1600" dirty="0"/>
              <a:t>, Paolo </a:t>
            </a:r>
            <a:r>
              <a:rPr lang="de-DE" sz="1600" dirty="0" err="1"/>
              <a:t>Carra</a:t>
            </a:r>
            <a:r>
              <a:rPr lang="de-DE" sz="1600" dirty="0"/>
              <a:t>, F. </a:t>
            </a:r>
            <a:r>
              <a:rPr lang="de-DE" sz="1600" dirty="0" err="1"/>
              <a:t>Sette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G. van der </a:t>
            </a:r>
            <a:r>
              <a:rPr lang="de-DE" sz="1600" dirty="0" err="1"/>
              <a:t>Laan</a:t>
            </a:r>
            <a:endParaRPr lang="de-DE" sz="1600" dirty="0"/>
          </a:p>
          <a:p>
            <a:r>
              <a:rPr lang="de-DE" sz="1600" dirty="0"/>
              <a:t>[2] </a:t>
            </a:r>
            <a:r>
              <a:rPr lang="en-US" sz="1600" i="1" dirty="0"/>
              <a:t>Determination of the Anomalous Scattering Factors in the Soft-X-ray Range using Diffraction from a Multilayer, L. </a:t>
            </a:r>
            <a:r>
              <a:rPr lang="en-US" sz="1600" i="1" dirty="0" err="1"/>
              <a:t>Seve</a:t>
            </a:r>
            <a:r>
              <a:rPr lang="en-US" sz="1600" i="1" dirty="0"/>
              <a:t>, J. M. </a:t>
            </a:r>
            <a:r>
              <a:rPr lang="en-US" sz="1600" i="1" dirty="0" err="1"/>
              <a:t>Tonnerre</a:t>
            </a:r>
            <a:r>
              <a:rPr lang="en-US" sz="1600" i="1" dirty="0"/>
              <a:t> and D. </a:t>
            </a:r>
            <a:r>
              <a:rPr lang="en-US" sz="1600" i="1" dirty="0" err="1"/>
              <a:t>Raoux</a:t>
            </a:r>
            <a:endParaRPr lang="de-DE" sz="1600" i="1" dirty="0"/>
          </a:p>
          <a:p>
            <a:r>
              <a:rPr lang="de-DE" sz="1600" dirty="0"/>
              <a:t>[3] </a:t>
            </a:r>
            <a:r>
              <a:rPr lang="en-US" sz="1600" i="1" dirty="0"/>
              <a:t>Theory of Resonant Inelastic X-Ray Scattering by Collective Magnetic Excitations</a:t>
            </a:r>
            <a:r>
              <a:rPr lang="pl-PL" sz="1600" i="1" dirty="0"/>
              <a:t>, </a:t>
            </a:r>
            <a:r>
              <a:rPr lang="pl-PL" sz="1600" dirty="0"/>
              <a:t>M.W. </a:t>
            </a:r>
            <a:r>
              <a:rPr lang="pl-PL" sz="1600" dirty="0" err="1"/>
              <a:t>Haverkort</a:t>
            </a:r>
            <a:endParaRPr lang="de-DE" sz="1600" i="1" dirty="0"/>
          </a:p>
          <a:p>
            <a:r>
              <a:rPr lang="de-DE" sz="1600" dirty="0"/>
              <a:t>[4] </a:t>
            </a:r>
            <a:r>
              <a:rPr lang="en-US" sz="1600" i="1" dirty="0" err="1"/>
              <a:t>Kramers</a:t>
            </a:r>
            <a:r>
              <a:rPr lang="en-US" sz="1600" i="1" dirty="0"/>
              <a:t>–</a:t>
            </a:r>
            <a:r>
              <a:rPr lang="en-US" sz="1600" i="1" dirty="0" err="1"/>
              <a:t>Kronig</a:t>
            </a:r>
            <a:r>
              <a:rPr lang="en-US" sz="1600" i="1" dirty="0"/>
              <a:t> Relations in Optical Materials Research, </a:t>
            </a:r>
            <a:r>
              <a:rPr lang="fi-FI" sz="1600" dirty="0"/>
              <a:t>V. Lucarini, J.J. Saarinen, K.-E. Peiponen, E.M. Vartiainen</a:t>
            </a:r>
            <a:endParaRPr lang="pl-PL" sz="1600" dirty="0"/>
          </a:p>
          <a:p>
            <a:r>
              <a:rPr lang="pl-PL" sz="1600" i="1" dirty="0"/>
              <a:t>[5] </a:t>
            </a:r>
            <a:r>
              <a:rPr lang="en-US" sz="1600" i="1" dirty="0"/>
              <a:t>Angle-Resolved Photoemission Spectroscopy of Tetragonal </a:t>
            </a:r>
            <a:r>
              <a:rPr lang="en-US" sz="1600" i="1" dirty="0" err="1"/>
              <a:t>CuO</a:t>
            </a:r>
            <a:r>
              <a:rPr lang="en-US" sz="1600" i="1" dirty="0"/>
              <a:t>: Evidence for Intralayer Coupling</a:t>
            </a:r>
            <a:r>
              <a:rPr lang="pl-PL" sz="1600" i="1" dirty="0"/>
              <a:t> </a:t>
            </a:r>
            <a:r>
              <a:rPr lang="en-US" sz="1600" i="1" dirty="0"/>
              <a:t>Between </a:t>
            </a:r>
            <a:r>
              <a:rPr lang="en-US" sz="1600" i="1" dirty="0" err="1"/>
              <a:t>Cupratelike</a:t>
            </a:r>
            <a:r>
              <a:rPr lang="en-US" sz="1600" i="1" dirty="0"/>
              <a:t> Sublattices – Supplementary Information</a:t>
            </a:r>
            <a:r>
              <a:rPr lang="pl-PL" sz="1600" i="1" dirty="0"/>
              <a:t>, S. Moser </a:t>
            </a:r>
            <a:endParaRPr lang="de-DE" sz="1600" i="1" dirty="0"/>
          </a:p>
        </p:txBody>
      </p:sp>
    </p:spTree>
    <p:extLst>
      <p:ext uri="{BB962C8B-B14F-4D97-AF65-F5344CB8AC3E}">
        <p14:creationId xmlns:p14="http://schemas.microsoft.com/office/powerpoint/2010/main" val="220340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992" y="140682"/>
            <a:ext cx="3592484" cy="665653"/>
          </a:xfrm>
        </p:spPr>
        <p:txBody>
          <a:bodyPr>
            <a:normAutofit fontScale="90000"/>
          </a:bodyPr>
          <a:lstStyle/>
          <a:p>
            <a:r>
              <a:rPr lang="de-DE" sz="3200" b="1" u="sng" dirty="0"/>
              <a:t>Wave </a:t>
            </a:r>
            <a:r>
              <a:rPr lang="de-DE" sz="3200" b="1" u="sng" dirty="0" err="1"/>
              <a:t>polarisation</a:t>
            </a:r>
            <a:endParaRPr lang="de-DE" sz="3200" b="1" u="sng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4498" y="9029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	</a:t>
            </a:r>
            <a:r>
              <a:rPr lang="en-US" dirty="0"/>
              <a:t>	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15" y="902912"/>
            <a:ext cx="9995809" cy="505217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648605" y="1419084"/>
            <a:ext cx="57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LV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91656" y="1411687"/>
            <a:ext cx="52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LH</a:t>
            </a:r>
          </a:p>
        </p:txBody>
      </p:sp>
    </p:spTree>
    <p:extLst>
      <p:ext uri="{BB962C8B-B14F-4D97-AF65-F5344CB8AC3E}">
        <p14:creationId xmlns:p14="http://schemas.microsoft.com/office/powerpoint/2010/main" val="180756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02FA8C-9CA0-44DB-9B44-ED625842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60" y="83976"/>
            <a:ext cx="4519189" cy="849085"/>
          </a:xfrm>
        </p:spPr>
        <p:txBody>
          <a:bodyPr>
            <a:normAutofit/>
          </a:bodyPr>
          <a:lstStyle/>
          <a:p>
            <a:r>
              <a:rPr lang="de-DE" dirty="0"/>
              <a:t>RIXS </a:t>
            </a:r>
            <a:r>
              <a:rPr lang="de-DE" dirty="0" err="1"/>
              <a:t>result</a:t>
            </a:r>
            <a:r>
              <a:rPr lang="pl-PL" dirty="0"/>
              <a:t>s</a:t>
            </a:r>
          </a:p>
        </p:txBody>
      </p:sp>
      <p:pic>
        <p:nvPicPr>
          <p:cNvPr id="4" name="Obraz 3" descr="Obraz zawierający zrzut ekranu&#10;&#10;Opis wygenerowany automatycznie">
            <a:extLst>
              <a:ext uri="{FF2B5EF4-FFF2-40B4-BE49-F238E27FC236}">
                <a16:creationId xmlns:a16="http://schemas.microsoft.com/office/drawing/2014/main" id="{E0447A99-D081-4637-8001-927FF7579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85" y="933061"/>
            <a:ext cx="9800230" cy="56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9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58AC55-41E2-45CA-9485-EB9ED3D6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97606"/>
            <a:ext cx="3317594" cy="1176388"/>
          </a:xfrm>
        </p:spPr>
        <p:txBody>
          <a:bodyPr/>
          <a:lstStyle/>
          <a:p>
            <a:r>
              <a:rPr lang="pl-PL" dirty="0"/>
              <a:t>RSXS </a:t>
            </a:r>
            <a:r>
              <a:rPr lang="pl-PL" dirty="0" err="1"/>
              <a:t>result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FEC2ABF-8998-47A5-B2E3-BFA71FBF4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878"/>
            <a:ext cx="3862873" cy="2389121"/>
          </a:xfrm>
          <a:prstGeom prst="rect">
            <a:avLst/>
          </a:prstGeom>
        </p:spPr>
      </p:pic>
      <p:pic>
        <p:nvPicPr>
          <p:cNvPr id="7" name="Obraz 6" descr="Obraz zawierający zrzut ekranu&#10;&#10;Opis wygenerowany automatycznie">
            <a:extLst>
              <a:ext uri="{FF2B5EF4-FFF2-40B4-BE49-F238E27FC236}">
                <a16:creationId xmlns:a16="http://schemas.microsoft.com/office/drawing/2014/main" id="{1050A311-CC74-4172-8DB7-42659062C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117"/>
            <a:ext cx="3862873" cy="2487190"/>
          </a:xfrm>
          <a:prstGeom prst="rect">
            <a:avLst/>
          </a:prstGeom>
        </p:spPr>
      </p:pic>
      <p:pic>
        <p:nvPicPr>
          <p:cNvPr id="9" name="Obraz 8" descr="Obraz zawierający zrzut ekranu&#10;&#10;Opis wygenerowany automatycznie">
            <a:extLst>
              <a:ext uri="{FF2B5EF4-FFF2-40B4-BE49-F238E27FC236}">
                <a16:creationId xmlns:a16="http://schemas.microsoft.com/office/drawing/2014/main" id="{EC57523D-D941-4ED7-8F0A-431B1559F7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9" y="1039878"/>
            <a:ext cx="3636547" cy="238912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ED71B33-3520-462A-98E3-C4AC9A6251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50" y="3778117"/>
            <a:ext cx="3636546" cy="2487189"/>
          </a:xfrm>
          <a:prstGeom prst="rect">
            <a:avLst/>
          </a:prstGeom>
        </p:spPr>
      </p:pic>
      <p:pic>
        <p:nvPicPr>
          <p:cNvPr id="13" name="Obraz 12" descr="Obraz zawierający zrzut ekranu&#10;&#10;Opis wygenerowany automatycznie">
            <a:extLst>
              <a:ext uri="{FF2B5EF4-FFF2-40B4-BE49-F238E27FC236}">
                <a16:creationId xmlns:a16="http://schemas.microsoft.com/office/drawing/2014/main" id="{C1EC9910-E31E-465D-AE2A-9CDAE34F4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52" y="1039879"/>
            <a:ext cx="3636546" cy="238912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985583B-3031-4A4C-91EF-BD59994790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8" y="3778117"/>
            <a:ext cx="3636547" cy="24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0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026" y="174566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/>
              <a:t>RIXS </a:t>
            </a:r>
            <a:r>
              <a:rPr lang="de-DE" sz="3600" dirty="0" err="1"/>
              <a:t>result</a:t>
            </a:r>
            <a:r>
              <a:rPr lang="pl-PL" sz="3600" dirty="0"/>
              <a:t>s – </a:t>
            </a:r>
            <a:r>
              <a:rPr lang="pl-PL" sz="3600" dirty="0" err="1"/>
              <a:t>normalized</a:t>
            </a:r>
            <a:r>
              <a:rPr lang="pl-PL" sz="3600" dirty="0"/>
              <a:t> </a:t>
            </a:r>
            <a:r>
              <a:rPr lang="pl-PL" sz="3600" dirty="0" err="1"/>
              <a:t>along</a:t>
            </a:r>
            <a:r>
              <a:rPr lang="pl-PL" sz="3600" dirty="0"/>
              <a:t> the </a:t>
            </a:r>
            <a:r>
              <a:rPr lang="pl-PL" sz="3600" dirty="0" err="1"/>
              <a:t>peak</a:t>
            </a:r>
            <a:endParaRPr lang="de-DE" sz="3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88" y="1500128"/>
            <a:ext cx="3925681" cy="21990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6" y="1500128"/>
            <a:ext cx="3728833" cy="219902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4" y="1500128"/>
            <a:ext cx="3670351" cy="219902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6" y="4110907"/>
            <a:ext cx="3728833" cy="244851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4" y="4110907"/>
            <a:ext cx="3670351" cy="244851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88" y="4110907"/>
            <a:ext cx="3925681" cy="24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44" y="165621"/>
            <a:ext cx="4872644" cy="607463"/>
          </a:xfrm>
        </p:spPr>
        <p:txBody>
          <a:bodyPr>
            <a:noAutofit/>
          </a:bodyPr>
          <a:lstStyle/>
          <a:p>
            <a:r>
              <a:rPr lang="de-DE" sz="2000" u="sng" dirty="0"/>
              <a:t>Fitting </a:t>
            </a:r>
            <a:r>
              <a:rPr lang="de-DE" sz="2000" u="sng" dirty="0" err="1"/>
              <a:t>Spectrum</a:t>
            </a:r>
            <a:r>
              <a:rPr lang="de-DE" sz="2000" u="sng" dirty="0"/>
              <a:t> </a:t>
            </a:r>
            <a:r>
              <a:rPr lang="de-DE" sz="2000" u="sng" dirty="0" err="1"/>
              <a:t>with</a:t>
            </a:r>
            <a:r>
              <a:rPr lang="de-DE" sz="2000" u="sng" dirty="0"/>
              <a:t> </a:t>
            </a:r>
            <a:r>
              <a:rPr lang="de-DE" sz="2000" u="sng" dirty="0" err="1"/>
              <a:t>lorentzian</a:t>
            </a:r>
            <a:r>
              <a:rPr lang="de-DE" sz="2000" u="sng" dirty="0"/>
              <a:t> </a:t>
            </a:r>
            <a:r>
              <a:rPr lang="de-DE" sz="2000" u="sng" dirty="0" err="1"/>
              <a:t>Curve</a:t>
            </a:r>
            <a:endParaRPr lang="de-DE" sz="2000" u="sng" dirty="0"/>
          </a:p>
        </p:txBody>
      </p:sp>
      <p:pic>
        <p:nvPicPr>
          <p:cNvPr id="12" name="Symbol zastępczy zawartości 11" descr="Obraz zawierający mapa&#10;&#10;Opis wygenerowany automatycznie">
            <a:extLst>
              <a:ext uri="{FF2B5EF4-FFF2-40B4-BE49-F238E27FC236}">
                <a16:creationId xmlns:a16="http://schemas.microsoft.com/office/drawing/2014/main" id="{70CD0EDD-E8DB-42C2-AFF9-842240D08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" y="648051"/>
            <a:ext cx="5263341" cy="2607273"/>
          </a:xfrm>
        </p:spPr>
      </p:pic>
    </p:spTree>
    <p:extLst>
      <p:ext uri="{BB962C8B-B14F-4D97-AF65-F5344CB8AC3E}">
        <p14:creationId xmlns:p14="http://schemas.microsoft.com/office/powerpoint/2010/main" val="314305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44" y="165621"/>
            <a:ext cx="4872644" cy="607463"/>
          </a:xfrm>
        </p:spPr>
        <p:txBody>
          <a:bodyPr>
            <a:noAutofit/>
          </a:bodyPr>
          <a:lstStyle/>
          <a:p>
            <a:r>
              <a:rPr lang="de-DE" sz="2000" u="sng" dirty="0"/>
              <a:t>Fitting </a:t>
            </a:r>
            <a:r>
              <a:rPr lang="de-DE" sz="2000" u="sng" dirty="0" err="1"/>
              <a:t>Spectrum</a:t>
            </a:r>
            <a:r>
              <a:rPr lang="de-DE" sz="2000" u="sng" dirty="0"/>
              <a:t> </a:t>
            </a:r>
            <a:r>
              <a:rPr lang="de-DE" sz="2000" u="sng" dirty="0" err="1"/>
              <a:t>with</a:t>
            </a:r>
            <a:r>
              <a:rPr lang="de-DE" sz="2000" u="sng" dirty="0"/>
              <a:t> </a:t>
            </a:r>
            <a:r>
              <a:rPr lang="de-DE" sz="2000" u="sng" dirty="0" err="1"/>
              <a:t>lorentzian</a:t>
            </a:r>
            <a:r>
              <a:rPr lang="de-DE" sz="2000" u="sng" dirty="0"/>
              <a:t> </a:t>
            </a:r>
            <a:r>
              <a:rPr lang="de-DE" sz="2000" u="sng" dirty="0" err="1"/>
              <a:t>Curve</a:t>
            </a:r>
            <a:endParaRPr lang="de-DE" sz="2000" u="sng" dirty="0"/>
          </a:p>
        </p:txBody>
      </p:sp>
      <p:pic>
        <p:nvPicPr>
          <p:cNvPr id="12" name="Symbol zastępczy zawartości 11" descr="Obraz zawierający mapa&#10;&#10;Opis wygenerowany automatycznie">
            <a:extLst>
              <a:ext uri="{FF2B5EF4-FFF2-40B4-BE49-F238E27FC236}">
                <a16:creationId xmlns:a16="http://schemas.microsoft.com/office/drawing/2014/main" id="{70CD0EDD-E8DB-42C2-AFF9-842240D08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" y="648051"/>
            <a:ext cx="5263341" cy="2607273"/>
          </a:xfrm>
        </p:spPr>
      </p:pic>
      <p:pic>
        <p:nvPicPr>
          <p:cNvPr id="18" name="Obraz 17" descr="Obraz zawierający zrzut ekranu&#10;&#10;Opis wygenerowany automatycznie">
            <a:extLst>
              <a:ext uri="{FF2B5EF4-FFF2-40B4-BE49-F238E27FC236}">
                <a16:creationId xmlns:a16="http://schemas.microsoft.com/office/drawing/2014/main" id="{57BDBD07-14D3-43D4-8C1E-99DD21A56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50" y="251237"/>
            <a:ext cx="5829506" cy="30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3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rewniana czcionka">
  <a:themeElements>
    <a:clrScheme name="Drewniana czcionk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rewniana czcionk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rewniana czcionk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 drewna]]</Template>
  <TotalTime>46</TotalTime>
  <Words>555</Words>
  <Application>Microsoft Office PowerPoint</Application>
  <PresentationFormat>Panoramiczny</PresentationFormat>
  <Paragraphs>156</Paragraphs>
  <Slides>34</Slides>
  <Notes>0</Notes>
  <HiddenSlides>1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40" baseType="lpstr">
      <vt:lpstr>Calibri</vt:lpstr>
      <vt:lpstr>Cambria Math</vt:lpstr>
      <vt:lpstr>Rockwell</vt:lpstr>
      <vt:lpstr>Rockwell Condensed</vt:lpstr>
      <vt:lpstr>Wingdings</vt:lpstr>
      <vt:lpstr>Drewniana czcionka</vt:lpstr>
      <vt:lpstr>Resonant Soft X-ray Spectroscopy on LiCu_3 O_3</vt:lpstr>
      <vt:lpstr>LiCu_3 O_3</vt:lpstr>
      <vt:lpstr>RIXS</vt:lpstr>
      <vt:lpstr>Wave polarisation</vt:lpstr>
      <vt:lpstr>RIXS results</vt:lpstr>
      <vt:lpstr>RSXS result</vt:lpstr>
      <vt:lpstr>RIXS results – normalized along the peak</vt:lpstr>
      <vt:lpstr>Fitting Spectrum with lorentzian Curve</vt:lpstr>
      <vt:lpstr>Fitting Spectrum with lorentzian Curve</vt:lpstr>
      <vt:lpstr>Fitting Spectrum with lorentzian Curve</vt:lpstr>
      <vt:lpstr>Fitting Spectrum with lorentzian Curve</vt:lpstr>
      <vt:lpstr>Fitting Spectrum with lorentzian Curve</vt:lpstr>
      <vt:lpstr>Resonance Frequencies</vt:lpstr>
      <vt:lpstr>Extracting physical quantities from fit data</vt:lpstr>
      <vt:lpstr>Extracting physical quantities from fit data</vt:lpstr>
      <vt:lpstr>Extracting physical quantities from fit data</vt:lpstr>
      <vt:lpstr>Unrealistic oscilations</vt:lpstr>
      <vt:lpstr>Unrealistic oscilations</vt:lpstr>
      <vt:lpstr>Unrealistic oscilations</vt:lpstr>
      <vt:lpstr>Unrealistic oscilations</vt:lpstr>
      <vt:lpstr>Unrealistic oscilations</vt:lpstr>
      <vt:lpstr>Unrealistic oscilations</vt:lpstr>
      <vt:lpstr>Dielectric Tensor</vt:lpstr>
      <vt:lpstr>Kramers Kronig Analysis</vt:lpstr>
      <vt:lpstr>Kramers Kronig Analysis</vt:lpstr>
      <vt:lpstr>Kramers Kronig Analysis</vt:lpstr>
      <vt:lpstr>Kramers Kronig Analysis</vt:lpstr>
      <vt:lpstr>Kramers Kronig Analysis for Imaginary part</vt:lpstr>
      <vt:lpstr>Kramers Kronig Analysis for Imaginary part</vt:lpstr>
      <vt:lpstr>Total Electron Yield</vt:lpstr>
      <vt:lpstr>Circular Magnetic X-ray Dichroism (CMXD)</vt:lpstr>
      <vt:lpstr>Optical Conductivity</vt:lpstr>
      <vt:lpstr>Optical Conductivity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Resonant Soft X-ray Spectroscopy on LiCu_3 O_3</dc:title>
  <dc:creator>Rafał Świętek</dc:creator>
  <cp:lastModifiedBy>Rafał Świętek</cp:lastModifiedBy>
  <cp:revision>18</cp:revision>
  <dcterms:created xsi:type="dcterms:W3CDTF">2019-08-15T15:56:55Z</dcterms:created>
  <dcterms:modified xsi:type="dcterms:W3CDTF">2019-08-19T20:38:51Z</dcterms:modified>
</cp:coreProperties>
</file>